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335" r:id="rId3"/>
    <p:sldId id="298" r:id="rId4"/>
    <p:sldId id="257" r:id="rId5"/>
    <p:sldId id="355" r:id="rId6"/>
    <p:sldId id="258" r:id="rId7"/>
    <p:sldId id="349" r:id="rId8"/>
    <p:sldId id="346" r:id="rId9"/>
    <p:sldId id="347" r:id="rId10"/>
    <p:sldId id="356" r:id="rId11"/>
    <p:sldId id="350" r:id="rId12"/>
    <p:sldId id="351" r:id="rId13"/>
    <p:sldId id="352" r:id="rId14"/>
    <p:sldId id="353" r:id="rId15"/>
    <p:sldId id="354" r:id="rId16"/>
    <p:sldId id="269" r:id="rId17"/>
    <p:sldId id="273" r:id="rId18"/>
    <p:sldId id="272" r:id="rId19"/>
    <p:sldId id="274" r:id="rId20"/>
    <p:sldId id="279" r:id="rId21"/>
    <p:sldId id="285" r:id="rId22"/>
    <p:sldId id="286" r:id="rId23"/>
    <p:sldId id="287" r:id="rId24"/>
    <p:sldId id="336" r:id="rId25"/>
    <p:sldId id="337" r:id="rId26"/>
    <p:sldId id="338" r:id="rId27"/>
    <p:sldId id="302" r:id="rId28"/>
    <p:sldId id="303" r:id="rId29"/>
    <p:sldId id="304" r:id="rId30"/>
    <p:sldId id="305" r:id="rId31"/>
    <p:sldId id="306" r:id="rId32"/>
    <p:sldId id="339" r:id="rId33"/>
    <p:sldId id="308" r:id="rId34"/>
    <p:sldId id="331" r:id="rId35"/>
    <p:sldId id="332" r:id="rId36"/>
    <p:sldId id="333" r:id="rId37"/>
    <p:sldId id="334" r:id="rId38"/>
    <p:sldId id="307" r:id="rId39"/>
    <p:sldId id="309" r:id="rId40"/>
    <p:sldId id="310" r:id="rId41"/>
    <p:sldId id="311" r:id="rId42"/>
    <p:sldId id="340" r:id="rId43"/>
    <p:sldId id="341" r:id="rId44"/>
    <p:sldId id="342" r:id="rId45"/>
    <p:sldId id="344" r:id="rId46"/>
    <p:sldId id="343" r:id="rId47"/>
    <p:sldId id="345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738" y="-597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2A63D-99B2-4B13-A909-7162F2792989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B893F-65EF-48A4-8981-9E095696B7C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1. Одна строка (или кортеж), представляющая все данные, необходимые для конкретного сотрудника. Каждая строка в таблице должна быть идентифицирована первичным ключом, который не допускает дублирования строк. Порядок строк не имеет значения; укажите порядок строк при извлечении данных.</a:t>
            </a:r>
          </a:p>
          <a:p>
            <a:pPr algn="l" rtl="0"/>
            <a:r>
              <a:rPr lang="en-US" dirty="0"/>
              <a:t>2. Столбец или атрибут, содержащий номер сотрудника. Номер сотрудника идентифицирует уникального сотрудника в таблице EMPLOYEES. В этом примере столбец номера сотрудника обозначен как первичный ключ. Первичный ключ должен содержать значение, и это значение должно быть уникальным.</a:t>
            </a:r>
          </a:p>
          <a:p>
            <a:pPr algn="l" rtl="0"/>
            <a:r>
              <a:rPr lang="en-US" dirty="0"/>
              <a:t>3. Столбец, не являющийся ключевым значением. Столбец представляет один вид данных в таблице; в этом примере данные представляют собой зарплаты всех сотрудников. Порядок столбцов не имеет значения при хранении данных; укажите порядок столбцов при извлечении данных.</a:t>
            </a:r>
          </a:p>
          <a:p>
            <a:pPr algn="l" rtl="0"/>
            <a:r>
              <a:rPr lang="en-US" dirty="0"/>
              <a:t>4. Столбец, содержащий номер отдела, который также является внешним ключом. Внешний ключ — это столбец, который определяет, как таблицы связаны друг с другом. Внешний ключ ссылается на первичный ключ или уникальный ключ в той же таблице или в другой таблице. В этом примере DEPARTMENT_ID однозначно идентифицирует отдел в таблице DEPARTMENTS.</a:t>
            </a:r>
          </a:p>
          <a:p>
            <a:pPr algn="l" rtl="0"/>
            <a:r>
              <a:rPr lang="en-US" dirty="0"/>
              <a:t>5. Поле может находиться на пересечении строки и столбца. В нем может быть только одно значение.</a:t>
            </a:r>
          </a:p>
          <a:p>
            <a:pPr algn="l" rtl="0"/>
            <a:r>
              <a:rPr lang="en-US" dirty="0"/>
              <a:t>6. Поле может не иметь значения. Это называется нулевым значением. В таблице EMPLOYEES только те сотрудники, которые имеют роль торгового представителя, имеют значение в поле COMMISSION_PCT (комиссия).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9F56-6D66-415C-9617-F7AB142BCC9A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9241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93384" y="1284731"/>
            <a:ext cx="26949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2A3990"/>
                </a:solidFill>
                <a:latin typeface="Roboto Bk"/>
                <a:cs typeface="Roboto B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76584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datatype-numeric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ostgresql.org/docs/current/datatype-datetime.html" TargetMode="External"/><Relationship Id="rId5" Type="http://schemas.openxmlformats.org/officeDocument/2006/relationships/hyperlink" Target="https://www.postgresql.org/docs/current/datatype-boolean.html" TargetMode="External"/><Relationship Id="rId4" Type="http://schemas.openxmlformats.org/officeDocument/2006/relationships/hyperlink" Target="https://www.postgresql.org/docs/current/datatype-character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SQL </a:t>
            </a:r>
            <a:r>
              <a:rPr lang="ru-RU" dirty="0" smtClean="0"/>
              <a:t>для </a:t>
            </a:r>
            <a:r>
              <a:rPr lang="ru-RU" dirty="0" smtClean="0"/>
              <a:t>работы с </a:t>
            </a:r>
            <a:r>
              <a:rPr lang="ru-RU" dirty="0" smtClean="0"/>
              <a:t>данными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 среде </a:t>
            </a:r>
            <a:r>
              <a:rPr lang="en-US" dirty="0" err="1" smtClean="0"/>
              <a:t>Postgres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852" y="285728"/>
            <a:ext cx="582452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Источники</a:t>
            </a:r>
            <a:r>
              <a:rPr spc="-90" dirty="0"/>
              <a:t> </a:t>
            </a:r>
            <a:r>
              <a:rPr spc="-35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6" y="928670"/>
            <a:ext cx="7878294" cy="5436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7" y="1410376"/>
            <a:ext cx="675703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ahoma"/>
                <a:cs typeface="Tahoma"/>
              </a:rPr>
              <a:t>“</a:t>
            </a:r>
            <a:r>
              <a:rPr sz="2000" b="1" spc="-10" dirty="0">
                <a:latin typeface="Arial"/>
                <a:cs typeface="Arial"/>
              </a:rPr>
              <a:t>Озеро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данных</a:t>
            </a:r>
            <a:r>
              <a:rPr sz="2000" spc="-25" dirty="0">
                <a:latin typeface="Tahoma"/>
                <a:cs typeface="Tahoma"/>
              </a:rPr>
              <a:t>”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это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система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данных, </a:t>
            </a:r>
            <a:r>
              <a:rPr sz="2000" dirty="0">
                <a:latin typeface="Tahoma"/>
                <a:cs typeface="Tahoma"/>
              </a:rPr>
              <a:t>хранящихся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естественных,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“сырых”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форматах.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5" y="2521711"/>
            <a:ext cx="2934863" cy="37941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9222" y="3401230"/>
            <a:ext cx="299275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Озера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Данных</a:t>
            </a:r>
            <a:r>
              <a:rPr sz="1800" spc="4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позволяют </a:t>
            </a:r>
            <a:r>
              <a:rPr sz="1800" dirty="0">
                <a:latin typeface="Tahoma"/>
                <a:cs typeface="Tahoma"/>
              </a:rPr>
              <a:t>пользователям</a:t>
            </a:r>
            <a:r>
              <a:rPr sz="1800" spc="1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работать</a:t>
            </a:r>
            <a:r>
              <a:rPr sz="1800" spc="16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со </a:t>
            </a:r>
            <a:r>
              <a:rPr sz="1800" dirty="0">
                <a:latin typeface="Tahoma"/>
                <a:cs typeface="Tahoma"/>
              </a:rPr>
              <a:t>всеми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в</a:t>
            </a:r>
            <a:r>
              <a:rPr sz="1800" spc="5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компании </a:t>
            </a:r>
            <a:r>
              <a:rPr sz="1800" dirty="0">
                <a:latin typeface="Tahoma"/>
                <a:cs typeface="Tahoma"/>
              </a:rPr>
              <a:t>без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привлечения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ИТ</a:t>
            </a:r>
            <a:r>
              <a:rPr sz="1800" spc="25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Tahoma"/>
                <a:cs typeface="Tahoma"/>
              </a:rPr>
              <a:t>специалистов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8" y="1626073"/>
            <a:ext cx="6571615" cy="2968761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Tahoma"/>
                <a:cs typeface="Tahoma"/>
              </a:rPr>
              <a:t>Единое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данных: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Необработанные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копии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исходных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Преобразованные</a:t>
            </a:r>
            <a:r>
              <a:rPr sz="2000" spc="2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7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Структурированные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СУБД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Полуструктурированные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(CSV,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10" dirty="0">
                <a:latin typeface="Tahoma"/>
                <a:cs typeface="Tahoma"/>
              </a:rPr>
              <a:t>JSON,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XML)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Неструктурированные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(письма, </a:t>
            </a:r>
            <a:r>
              <a:rPr sz="2000" spc="-10" dirty="0">
                <a:latin typeface="Tahoma"/>
                <a:cs typeface="Tahoma"/>
              </a:rPr>
              <a:t>документы)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Двоичные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(изображения,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аудио,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видео)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8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vs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1314738"/>
            <a:ext cx="8193024" cy="53551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LakeHouse</a:t>
            </a:r>
            <a:r>
              <a:rPr sz="3100" spc="-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=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6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+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78" y="1788159"/>
            <a:ext cx="7229475" cy="37591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warehouse</a:t>
            </a:r>
            <a:r>
              <a:rPr spc="-40" dirty="0"/>
              <a:t> </a:t>
            </a:r>
            <a:r>
              <a:rPr dirty="0"/>
              <a:t>vs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20" dirty="0"/>
              <a:t>Lake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" y="1247646"/>
            <a:ext cx="9115044" cy="5543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b="1" dirty="0" smtClean="0"/>
              <a:t>Виды Баз Данных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Types of Databases"/>
          <p:cNvPicPr>
            <a:picLocks noChangeAspect="1" noChangeArrowheads="1"/>
          </p:cNvPicPr>
          <p:nvPr/>
        </p:nvPicPr>
        <p:blipFill>
          <a:blip r:embed="rId3"/>
          <a:srcRect t="17209"/>
          <a:stretch>
            <a:fillRect/>
          </a:stretch>
        </p:blipFill>
        <p:spPr bwMode="auto">
          <a:xfrm>
            <a:off x="571472" y="1643050"/>
            <a:ext cx="8130415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Реляционные СУБД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2000240"/>
            <a:ext cx="371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Поддержка Транзакций (</a:t>
            </a:r>
            <a:r>
              <a:rPr lang="en-US" dirty="0" smtClean="0"/>
              <a:t>ACID</a:t>
            </a:r>
            <a:r>
              <a:rPr lang="ru-RU" dirty="0" smtClean="0"/>
              <a:t>)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/>
              <a:t>○ Atomic </a:t>
            </a:r>
            <a:r>
              <a:rPr lang="ru-RU" dirty="0" smtClean="0"/>
              <a:t>(Атомарность)</a:t>
            </a:r>
          </a:p>
          <a:p>
            <a:r>
              <a:rPr lang="en-US" dirty="0" smtClean="0"/>
              <a:t>○ Consistent </a:t>
            </a:r>
            <a:r>
              <a:rPr lang="ru-RU" dirty="0" smtClean="0"/>
              <a:t>(</a:t>
            </a:r>
            <a:r>
              <a:rPr lang="ru-RU" dirty="0" err="1" smtClean="0"/>
              <a:t>Консистентность</a:t>
            </a:r>
            <a:r>
              <a:rPr lang="ru-RU" dirty="0" smtClean="0"/>
              <a:t>) </a:t>
            </a:r>
          </a:p>
          <a:p>
            <a:r>
              <a:rPr lang="en-US" dirty="0" smtClean="0"/>
              <a:t>○ Isolation </a:t>
            </a:r>
            <a:r>
              <a:rPr lang="ru-RU" dirty="0" smtClean="0"/>
              <a:t>(Изоляция) </a:t>
            </a:r>
          </a:p>
          <a:p>
            <a:r>
              <a:rPr lang="en-US" dirty="0" smtClean="0"/>
              <a:t>○ Durable</a:t>
            </a:r>
            <a:r>
              <a:rPr lang="ru-RU" dirty="0" smtClean="0"/>
              <a:t> (Надежность) </a:t>
            </a:r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000240"/>
            <a:ext cx="3829453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1357298"/>
            <a:ext cx="8143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Колоночные СУБД (</a:t>
            </a:r>
            <a:r>
              <a:rPr lang="ru-RU" sz="1400" b="1" dirty="0" err="1" smtClean="0"/>
              <a:t>Columnar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Databases</a:t>
            </a:r>
            <a:r>
              <a:rPr lang="ru-RU" sz="1400" b="1" dirty="0" smtClean="0"/>
              <a:t>)</a:t>
            </a:r>
            <a:r>
              <a:rPr lang="ru-RU" sz="1400" dirty="0" smtClean="0"/>
              <a:t> — это базы данных, которые хранят данные </a:t>
            </a:r>
            <a:r>
              <a:rPr lang="ru-RU" sz="1400" b="1" dirty="0" smtClean="0"/>
              <a:t>по колонкам, а не по строкам</a:t>
            </a:r>
            <a:r>
              <a:rPr lang="ru-RU" sz="1400" dirty="0" smtClean="0"/>
              <a:t>, как традиционные СУБД (строчные, </a:t>
            </a:r>
            <a:r>
              <a:rPr lang="ru-RU" sz="1400" dirty="0" err="1" smtClean="0"/>
              <a:t>row-based</a:t>
            </a:r>
            <a:r>
              <a:rPr lang="ru-RU" sz="1400" dirty="0" smtClean="0"/>
              <a:t>).</a:t>
            </a:r>
            <a:endParaRPr lang="ru-RU" sz="1400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214554"/>
            <a:ext cx="7344022" cy="403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pic>
        <p:nvPicPr>
          <p:cNvPr id="46082" name="Picture 2" descr="Apache Druid vs. ClickHouse - Imp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3" y="2214554"/>
            <a:ext cx="1919417" cy="121444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71472" y="214311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 Поддержка Транзакций </a:t>
            </a:r>
            <a:r>
              <a:rPr lang="en-US" dirty="0" smtClean="0"/>
              <a:t>(</a:t>
            </a:r>
            <a:r>
              <a:rPr lang="ru-RU" dirty="0" smtClean="0"/>
              <a:t>!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 (</a:t>
            </a:r>
            <a:r>
              <a:rPr lang="ru-RU" dirty="0" smtClean="0"/>
              <a:t>!</a:t>
            </a:r>
            <a:r>
              <a:rPr lang="en-US" dirty="0" smtClean="0"/>
              <a:t>)/delete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6084" name="Picture 4" descr="Vertica - Revision #12 - Database of Databas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3929066"/>
            <a:ext cx="2214578" cy="739009"/>
          </a:xfrm>
          <a:prstGeom prst="rect">
            <a:avLst/>
          </a:prstGeom>
          <a:noFill/>
        </p:spPr>
      </p:pic>
      <p:pic>
        <p:nvPicPr>
          <p:cNvPr id="46086" name="Picture 6" descr="What's So Special About Snowflake Data Warehouse? | by Manoj Agrawal |  Medium"/>
          <p:cNvPicPr>
            <a:picLocks noChangeAspect="1" noChangeArrowheads="1"/>
          </p:cNvPicPr>
          <p:nvPr/>
        </p:nvPicPr>
        <p:blipFill>
          <a:blip r:embed="rId5"/>
          <a:srcRect l="6893" t="26224" r="6939" b="30506"/>
          <a:stretch>
            <a:fillRect/>
          </a:stretch>
        </p:blipFill>
        <p:spPr bwMode="auto">
          <a:xfrm>
            <a:off x="5500694" y="5000636"/>
            <a:ext cx="2846696" cy="751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1470025"/>
          </a:xfrm>
        </p:spPr>
        <p:txBody>
          <a:bodyPr/>
          <a:lstStyle/>
          <a:p>
            <a:r>
              <a:rPr lang="ru-RU" dirty="0" smtClean="0"/>
              <a:t>Эволюция работы с данными</a:t>
            </a:r>
            <a:endParaRPr lang="ru-RU" dirty="0"/>
          </a:p>
        </p:txBody>
      </p:sp>
      <p:pic>
        <p:nvPicPr>
          <p:cNvPr id="115714" name="Picture 2" descr="береста на прозрачном фоне 21 фот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452888"/>
            <a:ext cx="1317203" cy="857256"/>
          </a:xfrm>
          <a:prstGeom prst="rect">
            <a:avLst/>
          </a:prstGeom>
          <a:noFill/>
        </p:spPr>
      </p:pic>
      <p:pic>
        <p:nvPicPr>
          <p:cNvPr id="115716" name="Picture 4" descr="Писало, Кавказ, 11,5 см. Лот №7345. Аукцион №286. – ANUMIS"/>
          <p:cNvPicPr>
            <a:picLocks noChangeAspect="1" noChangeArrowheads="1"/>
          </p:cNvPicPr>
          <p:nvPr/>
        </p:nvPicPr>
        <p:blipFill>
          <a:blip r:embed="rId3" cstate="print"/>
          <a:srcRect t="25635"/>
          <a:stretch>
            <a:fillRect/>
          </a:stretch>
        </p:blipFill>
        <p:spPr bwMode="auto">
          <a:xfrm>
            <a:off x="785786" y="5524458"/>
            <a:ext cx="928694" cy="690624"/>
          </a:xfrm>
          <a:prstGeom prst="rect">
            <a:avLst/>
          </a:prstGeom>
          <a:noFill/>
        </p:spPr>
      </p:pic>
      <p:pic>
        <p:nvPicPr>
          <p:cNvPr id="115718" name="Picture 6" descr="Sheets of paper icon vector image | Free SV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357562"/>
            <a:ext cx="1214446" cy="1214446"/>
          </a:xfrm>
          <a:prstGeom prst="rect">
            <a:avLst/>
          </a:prstGeom>
          <a:noFill/>
        </p:spPr>
      </p:pic>
      <p:pic>
        <p:nvPicPr>
          <p:cNvPr id="115722" name="Picture 10" descr="Печатная машинка – Бесплатные иконки: образовани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4643446"/>
            <a:ext cx="928694" cy="928694"/>
          </a:xfrm>
          <a:prstGeom prst="rect">
            <a:avLst/>
          </a:prstGeom>
          <a:noFill/>
        </p:spPr>
      </p:pic>
      <p:pic>
        <p:nvPicPr>
          <p:cNvPr id="115726" name="Picture 14" descr="Download Microsoft Excel Logo in SVG Vector or PNG File Format - Logo.wine"/>
          <p:cNvPicPr>
            <a:picLocks noChangeAspect="1" noChangeArrowheads="1"/>
          </p:cNvPicPr>
          <p:nvPr/>
        </p:nvPicPr>
        <p:blipFill>
          <a:blip r:embed="rId6" cstate="print"/>
          <a:srcRect l="24445" t="10000" r="24444" b="9999"/>
          <a:stretch>
            <a:fillRect/>
          </a:stretch>
        </p:blipFill>
        <p:spPr bwMode="auto">
          <a:xfrm>
            <a:off x="4143372" y="2428868"/>
            <a:ext cx="1143008" cy="1192704"/>
          </a:xfrm>
          <a:prstGeom prst="rect">
            <a:avLst/>
          </a:prstGeom>
          <a:noFill/>
        </p:spPr>
      </p:pic>
      <p:pic>
        <p:nvPicPr>
          <p:cNvPr id="115728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3571876"/>
            <a:ext cx="1285884" cy="1285884"/>
          </a:xfrm>
          <a:prstGeom prst="rect">
            <a:avLst/>
          </a:prstGeom>
          <a:noFill/>
        </p:spPr>
      </p:pic>
      <p:pic>
        <p:nvPicPr>
          <p:cNvPr id="115732" name="Picture 20" descr="Database table Generic gradient outline icon | Freepik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2" y="2000240"/>
            <a:ext cx="2071702" cy="2071703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6929454" y="4071942"/>
            <a:ext cx="83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SQL</a:t>
            </a:r>
            <a:endParaRPr lang="ru-RU" sz="3200" b="1" dirty="0"/>
          </a:p>
        </p:txBody>
      </p:sp>
      <p:pic>
        <p:nvPicPr>
          <p:cNvPr id="17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4786322"/>
            <a:ext cx="1285884" cy="1285884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500034" y="3809946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Мало данных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14546" y="2928934"/>
            <a:ext cx="161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Много данных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571868" y="2071678"/>
            <a:ext cx="22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Очень много данных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572264" y="1500174"/>
            <a:ext cx="104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BIG DATA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</a:t>
            </a:r>
            <a:endParaRPr lang="ru-RU" sz="2800" b="1" dirty="0"/>
          </a:p>
        </p:txBody>
      </p:sp>
      <p:pic>
        <p:nvPicPr>
          <p:cNvPr id="56322" name="Picture 2" descr="Comparing Apache Hive vs. Spark | Logz.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786058"/>
            <a:ext cx="4045551" cy="3674843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500034" y="1500174"/>
            <a:ext cx="8143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 smtClean="0"/>
              <a:t>Apache</a:t>
            </a:r>
            <a:r>
              <a:rPr lang="ru-RU" sz="1400" dirty="0" smtClean="0"/>
              <a:t> </a:t>
            </a:r>
            <a:r>
              <a:rPr lang="ru-RU" sz="1400" b="1" dirty="0" smtClean="0"/>
              <a:t>Hive</a:t>
            </a:r>
            <a:r>
              <a:rPr lang="ru-RU" sz="1400" dirty="0" smtClean="0"/>
              <a:t> — это распределённая </a:t>
            </a:r>
            <a:r>
              <a:rPr lang="ru-RU" sz="1400" b="1" dirty="0" smtClean="0"/>
              <a:t>SQL-подобная система для анализа больших объёмов данных</a:t>
            </a:r>
            <a:r>
              <a:rPr lang="ru-RU" sz="1400" dirty="0" smtClean="0"/>
              <a:t>, построенная поверх </a:t>
            </a:r>
            <a:r>
              <a:rPr lang="ru-RU" sz="1400" dirty="0" err="1" smtClean="0"/>
              <a:t>Hadoop</a:t>
            </a:r>
            <a:r>
              <a:rPr lang="ru-RU" sz="1400" dirty="0" smtClean="0"/>
              <a:t>. Она позволяет писать SQL-запросы к данным, хранящимся в </a:t>
            </a:r>
            <a:r>
              <a:rPr lang="ru-RU" sz="1400" b="1" dirty="0" smtClean="0"/>
              <a:t>HDFS, S3 и других хранилищах</a:t>
            </a:r>
            <a:r>
              <a:rPr lang="ru-RU" sz="1400" dirty="0" smtClean="0"/>
              <a:t>, и подходит для </a:t>
            </a:r>
            <a:r>
              <a:rPr lang="ru-RU" sz="1400" b="1" dirty="0" smtClean="0"/>
              <a:t>объёмной пакетной обработки данных (</a:t>
            </a:r>
            <a:r>
              <a:rPr lang="ru-RU" sz="1400" b="1" dirty="0" err="1" smtClean="0"/>
              <a:t>batch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processing</a:t>
            </a:r>
            <a:r>
              <a:rPr lang="ru-RU" sz="1400" b="1" dirty="0" smtClean="0"/>
              <a:t>)</a:t>
            </a:r>
            <a:r>
              <a:rPr lang="ru-RU" sz="1400" dirty="0" smtClean="0"/>
              <a:t>.</a:t>
            </a:r>
            <a:endParaRPr lang="ru-RU"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Форматы файлов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57290" y="1857364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smtClean="0"/>
              <a:t>Поддерживаемые форматы файлов: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CSV / TSV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JSON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Parquet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ORC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Avro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TextFile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Виды таблиц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000100" y="2500306"/>
          <a:ext cx="7143800" cy="1493520"/>
        </p:xfrm>
        <a:graphic>
          <a:graphicData uri="http://schemas.openxmlformats.org/drawingml/2006/table">
            <a:tbl>
              <a:tblPr/>
              <a:tblGrid>
                <a:gridCol w="2286016"/>
                <a:gridCol w="4857784"/>
              </a:tblGrid>
              <a:tr h="0">
                <a:tc>
                  <a:txBody>
                    <a:bodyPr/>
                    <a:lstStyle/>
                    <a:p>
                      <a:r>
                        <a:rPr lang="ru-RU" sz="1600" dirty="0"/>
                        <a:t>Тип таблицы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Особенности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Managed (internal)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Hive управляет и метаданными, и файлами в HDFS. Удаление таблицы → удаление данных.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External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Hive управляет только метаданными. Удаление таблицы → данные остаются в HDFS.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Оптимизация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28662" y="2428868"/>
            <a:ext cx="70723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Партиционирование</a:t>
            </a:r>
            <a:r>
              <a:rPr lang="ru-RU" dirty="0" smtClean="0"/>
              <a:t> — разбивка таблицы по значениям колонок (например: year=2024/month=05)</a:t>
            </a:r>
          </a:p>
          <a:p>
            <a:endParaRPr lang="ru-RU" dirty="0" smtClean="0"/>
          </a:p>
          <a:p>
            <a:r>
              <a:rPr lang="ru-RU" b="1" dirty="0" err="1" smtClean="0"/>
              <a:t>Бакетизация</a:t>
            </a:r>
            <a:r>
              <a:rPr lang="ru-RU" dirty="0" smtClean="0"/>
              <a:t> — </a:t>
            </a:r>
            <a:r>
              <a:rPr lang="ru-RU" dirty="0" err="1" smtClean="0"/>
              <a:t>хэш-разбиение</a:t>
            </a:r>
            <a:r>
              <a:rPr lang="ru-RU" dirty="0" smtClean="0"/>
              <a:t> по колонке, ускоряет </a:t>
            </a:r>
            <a:r>
              <a:rPr lang="ru-RU" dirty="0" err="1" smtClean="0"/>
              <a:t>join'ы</a:t>
            </a:r>
            <a:r>
              <a:rPr lang="ru-RU" dirty="0" smtClean="0"/>
              <a:t> и выборку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Сравнение</a:t>
            </a:r>
            <a:r>
              <a:rPr spc="-110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1" y="2717606"/>
            <a:ext cx="2175253" cy="34120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2024" y="1069341"/>
            <a:ext cx="141668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Персональные: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dBASE,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FoxPro,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Access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6812" y="2738453"/>
            <a:ext cx="2422932" cy="33903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45938" y="1082040"/>
            <a:ext cx="228219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Многопользовательские: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Oracle,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IBM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DB2,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Microsoft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SQL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Postgres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8662" y="4934205"/>
            <a:ext cx="291909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Недостатки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большой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объем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сетевого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трафика</a:t>
            </a:r>
            <a:endParaRPr sz="1200">
              <a:latin typeface="Microsoft Sans Serif"/>
              <a:cs typeface="Microsoft Sans Serif"/>
            </a:endParaRPr>
          </a:p>
          <a:p>
            <a:pPr marL="469900" marR="186690" indent="-3048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копия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СУБД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каждой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рабочей станции</a:t>
            </a:r>
            <a:endParaRPr sz="1200">
              <a:latin typeface="Microsoft Sans Serif"/>
              <a:cs typeface="Microsoft Sans Serif"/>
            </a:endParaRPr>
          </a:p>
          <a:p>
            <a:pPr marL="469900" marR="730885" indent="-304800" algn="just">
              <a:lnSpc>
                <a:spcPct val="100000"/>
              </a:lnSpc>
              <a:buChar char="●"/>
              <a:tabLst>
                <a:tab pos="469900" algn="l"/>
                <a:tab pos="473075" algn="l"/>
              </a:tabLst>
            </a:pPr>
            <a:r>
              <a:rPr sz="1200" dirty="0">
                <a:latin typeface="Microsoft Sans Serif"/>
                <a:cs typeface="Microsoft Sans Serif"/>
              </a:rPr>
              <a:t>	сложность</a:t>
            </a:r>
            <a:r>
              <a:rPr sz="1200" spc="-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обеспечения </a:t>
            </a:r>
            <a:r>
              <a:rPr sz="1200" dirty="0">
                <a:latin typeface="Microsoft Sans Serif"/>
                <a:cs typeface="Microsoft Sans Serif"/>
              </a:rPr>
              <a:t>параллельной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работы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и </a:t>
            </a:r>
            <a:r>
              <a:rPr sz="1200" dirty="0">
                <a:latin typeface="Microsoft Sans Serif"/>
                <a:cs typeface="Microsoft Sans Serif"/>
              </a:rPr>
              <a:t>целостности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данных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Многопользовательские</a:t>
            </a:r>
            <a:r>
              <a:rPr spc="25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4" y="1110487"/>
            <a:ext cx="633743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Arial"/>
                <a:cs typeface="Arial"/>
              </a:rPr>
              <a:t>Преимущества</a:t>
            </a:r>
            <a:r>
              <a:rPr sz="1600" spc="-1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Широкий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доступ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к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существующим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БД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производительности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системы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Снижение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стоимости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аппаратного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обеспечения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уровня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непротиворечивости данных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Отказоустойчивость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2703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Рейтинг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СУБД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(2023)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8431" y="276351"/>
            <a:ext cx="8060690" cy="6350000"/>
            <a:chOff x="408431" y="207263"/>
            <a:chExt cx="8060690" cy="4762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7" y="207263"/>
              <a:ext cx="33528" cy="333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518159"/>
              <a:ext cx="8060435" cy="445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95C33-D32E-4687-882C-E9769016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altLang="ru-RU" dirty="0"/>
              <a:t>Хранение данных на разных носителях</a:t>
            </a:r>
            <a:endParaRPr lang="ru-RU" dirty="0"/>
          </a:p>
        </p:txBody>
      </p:sp>
      <p:grpSp>
        <p:nvGrpSpPr>
          <p:cNvPr id="3" name="Group 18">
            <a:extLst>
              <a:ext uri="{FF2B5EF4-FFF2-40B4-BE49-F238E27FC236}">
                <a16:creationId xmlns:a16="http://schemas.microsoft.com/office/drawing/2014/main" xmlns="" id="{F3A6B13B-FEC1-4615-BFCD-6C09CAEF9CCA}"/>
              </a:ext>
            </a:extLst>
          </p:cNvPr>
          <p:cNvGrpSpPr/>
          <p:nvPr/>
        </p:nvGrpSpPr>
        <p:grpSpPr>
          <a:xfrm>
            <a:off x="1668065" y="1885950"/>
            <a:ext cx="5807869" cy="3646269"/>
            <a:chOff x="896938" y="1371600"/>
            <a:chExt cx="7743825" cy="4861691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xmlns="" id="{C6C3D7F3-2AA9-4E05-9B2F-7BFFCFBBC0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7513" y="4192588"/>
              <a:ext cx="1682750" cy="1303337"/>
              <a:chOff x="960" y="684"/>
              <a:chExt cx="532" cy="412"/>
            </a:xfrm>
          </p:grpSpPr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="" id="{6E1C1321-DBEE-4844-A802-53080EE64A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768"/>
                <a:ext cx="532" cy="246"/>
              </a:xfrm>
              <a:prstGeom prst="rect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6" name="Oval 4">
                <a:extLst>
                  <a:ext uri="{FF2B5EF4-FFF2-40B4-BE49-F238E27FC236}">
                    <a16:creationId xmlns:a16="http://schemas.microsoft.com/office/drawing/2014/main" xmlns="" id="{B6DD95E4-438F-403D-AF6A-FC9E94BF3D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684"/>
                <a:ext cx="532" cy="158"/>
              </a:xfrm>
              <a:prstGeom prst="ellipse">
                <a:avLst/>
              </a:prstGeom>
              <a:solidFill>
                <a:schemeClr val="accent1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7" name="Oval 5">
                <a:extLst>
                  <a:ext uri="{FF2B5EF4-FFF2-40B4-BE49-F238E27FC236}">
                    <a16:creationId xmlns:a16="http://schemas.microsoft.com/office/drawing/2014/main" xmlns="" id="{689C57C7-0DC5-4CFC-9D01-E004CA0812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938"/>
                <a:ext cx="532" cy="158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</p:grp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xmlns="" id="{E3BD5CC2-F7BF-497E-9340-9180973D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8" y="5595938"/>
              <a:ext cx="1608137" cy="63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Электронная таблица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xmlns="" id="{69998B14-ECB4-4F75-AF3B-2841309C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1" y="5727700"/>
              <a:ext cx="1716088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 dirty="0" err="1"/>
                <a:t>Шкаф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для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хранения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документов</a:t>
              </a:r>
              <a:endParaRPr lang="en-US" altLang="ru-RU" sz="1350" dirty="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xmlns="" id="{5D8CE4C0-E4EF-47E3-B0BF-FCF4F4F02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5735638"/>
              <a:ext cx="1579563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База данных</a:t>
              </a: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xmlns="" id="{FA3A7C23-9C10-4178-BD38-15F817E1F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1704975" y="3429000"/>
              <a:ext cx="1343025" cy="1066800"/>
            </a:xfrm>
            <a:custGeom>
              <a:avLst/>
              <a:gdLst>
                <a:gd name="T0" fmla="*/ 2147483647 w 1632"/>
                <a:gd name="T1" fmla="*/ 0 h 912"/>
                <a:gd name="T2" fmla="*/ 2147483647 w 1632"/>
                <a:gd name="T3" fmla="*/ 2147483647 h 912"/>
                <a:gd name="T4" fmla="*/ 0 w 1632"/>
                <a:gd name="T5" fmla="*/ 2147483647 h 912"/>
                <a:gd name="T6" fmla="*/ 0 w 1632"/>
                <a:gd name="T7" fmla="*/ 2147483647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2"/>
                <a:gd name="T13" fmla="*/ 0 h 912"/>
                <a:gd name="T14" fmla="*/ 1632 w 1632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2" h="912">
                  <a:moveTo>
                    <a:pt x="1632" y="0"/>
                  </a:moveTo>
                  <a:lnTo>
                    <a:pt x="1632" y="432"/>
                  </a:lnTo>
                  <a:lnTo>
                    <a:pt x="0" y="432"/>
                  </a:lnTo>
                  <a:lnTo>
                    <a:pt x="0" y="9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xmlns="" id="{F48BA1B2-FE3F-4B23-9D25-E7ADEBEBB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8800" y="3657600"/>
              <a:ext cx="1143000" cy="1066800"/>
            </a:xfrm>
            <a:custGeom>
              <a:avLst/>
              <a:gdLst>
                <a:gd name="T0" fmla="*/ 0 w 720"/>
                <a:gd name="T1" fmla="*/ 0 h 528"/>
                <a:gd name="T2" fmla="*/ 0 w 720"/>
                <a:gd name="T3" fmla="*/ 2147483647 h 528"/>
                <a:gd name="T4" fmla="*/ 2147483647 w 720"/>
                <a:gd name="T5" fmla="*/ 2147483647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0"/>
                  </a:moveTo>
                  <a:lnTo>
                    <a:pt x="0" y="528"/>
                  </a:lnTo>
                  <a:lnTo>
                    <a:pt x="720" y="528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3" name="Picture 15" descr="C:\temp\offic006.gif">
              <a:extLst>
                <a:ext uri="{FF2B5EF4-FFF2-40B4-BE49-F238E27FC236}">
                  <a16:creationId xmlns:a16="http://schemas.microsoft.com/office/drawing/2014/main" xmlns="" id="{32706A46-48EE-4816-A86F-4A1B3994D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56025" y="4429125"/>
              <a:ext cx="12922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C:\temp\docum021.gif">
              <a:extLst>
                <a:ext uri="{FF2B5EF4-FFF2-40B4-BE49-F238E27FC236}">
                  <a16:creationId xmlns:a16="http://schemas.microsoft.com/office/drawing/2014/main" xmlns="" id="{791AA227-7A84-4136-8A81-5F6AF07C3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31900" y="4333875"/>
              <a:ext cx="9366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C:\temp\table002.gif">
              <a:extLst>
                <a:ext uri="{FF2B5EF4-FFF2-40B4-BE49-F238E27FC236}">
                  <a16:creationId xmlns:a16="http://schemas.microsoft.com/office/drawing/2014/main" xmlns="" id="{78CA2D51-BDA8-47C8-BE59-CC0E71342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772400" y="4622800"/>
              <a:ext cx="868363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xmlns="" id="{A0D3D2F8-72EC-491B-A598-AB9AA7CBC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5788" y="3646488"/>
              <a:ext cx="1587" cy="846137"/>
            </a:xfrm>
            <a:custGeom>
              <a:avLst/>
              <a:gdLst>
                <a:gd name="T0" fmla="*/ 0 w 3"/>
                <a:gd name="T1" fmla="*/ 0 h 533"/>
                <a:gd name="T2" fmla="*/ 2147483647 w 3"/>
                <a:gd name="T3" fmla="*/ 2147483647 h 533"/>
                <a:gd name="T4" fmla="*/ 0 60000 65536"/>
                <a:gd name="T5" fmla="*/ 0 60000 65536"/>
                <a:gd name="T6" fmla="*/ 0 w 3"/>
                <a:gd name="T7" fmla="*/ 0 h 533"/>
                <a:gd name="T8" fmla="*/ 3 w 3"/>
                <a:gd name="T9" fmla="*/ 533 h 5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533">
                  <a:moveTo>
                    <a:pt x="0" y="0"/>
                  </a:moveTo>
                  <a:lnTo>
                    <a:pt x="3" y="533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7" name="Picture 23" descr="C:\salome_official\projects\11gR2\screenshots\intro_s17_a.gif">
              <a:extLst>
                <a:ext uri="{FF2B5EF4-FFF2-40B4-BE49-F238E27FC236}">
                  <a16:creationId xmlns:a16="http://schemas.microsoft.com/office/drawing/2014/main" xmlns="" id="{93BC80B5-A01E-4943-BB93-E4F4D3237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371600"/>
              <a:ext cx="5360988" cy="2057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:\salome_official\projects\11gR2\screenshots\intro_s017_b.gif">
              <a:extLst>
                <a:ext uri="{FF2B5EF4-FFF2-40B4-BE49-F238E27FC236}">
                  <a16:creationId xmlns:a16="http://schemas.microsoft.com/office/drawing/2014/main" xmlns="" id="{0424AA9B-9974-44DE-94A7-C35908D72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057400"/>
              <a:ext cx="3554413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394754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6BC61-10A8-47D4-8459-0262C895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реляционной базы данных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334AE7B-8340-4A3D-B588-96CA3E52CF0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493963"/>
            <a:ext cx="1835150" cy="1420812"/>
            <a:chOff x="960" y="684"/>
            <a:chExt cx="532" cy="412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xmlns="" id="{9263D094-D2CB-433A-A41F-EB43351C22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768"/>
              <a:ext cx="532" cy="246"/>
            </a:xfrm>
            <a:prstGeom prst="rect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xmlns="" id="{160DBD43-FDAF-4F56-B7C0-745FB4C84F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684"/>
              <a:ext cx="532" cy="158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xmlns="" id="{33C45039-18CC-4C1F-BA7A-0DD7DA92A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938"/>
              <a:ext cx="532" cy="158"/>
            </a:xfrm>
            <a:prstGeom prst="ellipse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xmlns="" id="{F0FAAF7B-96BE-4D73-9826-283F9E4E8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440" y="2579601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/>
              <a:t>Сервер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xmlns="" id="{B91B7961-A699-4123-BD75-DA15FC18F9D2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3113088"/>
            <a:ext cx="1198563" cy="725487"/>
            <a:chOff x="2293" y="2088"/>
            <a:chExt cx="755" cy="457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xmlns="" id="{2EBA7FCF-2B4F-4292-810C-A8041704E66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xmlns="" id="{0AC4751A-46A7-44BB-BC94-A4FCF3E10D3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4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xmlns="" id="{335372E6-09FC-494C-BBE6-54D2D51BCA3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xmlns="" id="{B1E7803A-235D-4B16-981C-154919CC70A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xmlns="" id="{4C224052-BB3C-41FF-AC5B-5F0947FF7C3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xmlns="" id="{C0F4E13C-A50F-48D2-9F86-7980DF1CD6C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xmlns="" id="{B697106D-5408-4F53-99AB-BC2028D3201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xmlns="" id="{8CA12520-2C50-4F21-9B1A-47BB26C2D88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xmlns="" id="{B1B53491-6B1D-4433-8F58-CF4871C6209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xmlns="" id="{5961CA3F-0A1D-4541-8411-45B8D50BF6EA}"/>
              </a:ext>
            </a:extLst>
          </p:cNvPr>
          <p:cNvSpPr>
            <a:spLocks/>
          </p:cNvSpPr>
          <p:nvPr/>
        </p:nvSpPr>
        <p:spPr bwMode="gray">
          <a:xfrm>
            <a:off x="914400" y="3646488"/>
            <a:ext cx="3429000" cy="1104900"/>
          </a:xfrm>
          <a:custGeom>
            <a:avLst/>
            <a:gdLst>
              <a:gd name="T0" fmla="*/ 2147483647 w 2277"/>
              <a:gd name="T1" fmla="*/ 0 h 717"/>
              <a:gd name="T2" fmla="*/ 0 w 2277"/>
              <a:gd name="T3" fmla="*/ 2147483647 h 717"/>
              <a:gd name="T4" fmla="*/ 2147483647 w 2277"/>
              <a:gd name="T5" fmla="*/ 2147483647 h 717"/>
              <a:gd name="T6" fmla="*/ 2147483647 w 2277"/>
              <a:gd name="T7" fmla="*/ 0 h 717"/>
              <a:gd name="T8" fmla="*/ 2147483647 w 2277"/>
              <a:gd name="T9" fmla="*/ 0 h 7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77"/>
              <a:gd name="T16" fmla="*/ 0 h 717"/>
              <a:gd name="T17" fmla="*/ 2277 w 2277"/>
              <a:gd name="T18" fmla="*/ 717 h 7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7" h="717">
                <a:moveTo>
                  <a:pt x="1928" y="0"/>
                </a:moveTo>
                <a:lnTo>
                  <a:pt x="0" y="707"/>
                </a:lnTo>
                <a:lnTo>
                  <a:pt x="2276" y="716"/>
                </a:lnTo>
                <a:lnTo>
                  <a:pt x="2093" y="0"/>
                </a:lnTo>
                <a:lnTo>
                  <a:pt x="1928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xmlns="" id="{222DFF22-D909-4B30-B0FD-732592CD9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460875"/>
            <a:ext cx="2809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СОТРУДНИКИ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xmlns="" id="{16E02212-F095-441B-AA60-A3286439273F}"/>
              </a:ext>
            </a:extLst>
          </p:cNvPr>
          <p:cNvSpPr>
            <a:spLocks/>
          </p:cNvSpPr>
          <p:nvPr/>
        </p:nvSpPr>
        <p:spPr bwMode="gray">
          <a:xfrm>
            <a:off x="4572000" y="3657600"/>
            <a:ext cx="3421063" cy="1123950"/>
          </a:xfrm>
          <a:custGeom>
            <a:avLst/>
            <a:gdLst>
              <a:gd name="T0" fmla="*/ 2147483647 w 2330"/>
              <a:gd name="T1" fmla="*/ 0 h 708"/>
              <a:gd name="T2" fmla="*/ 2147483647 w 2330"/>
              <a:gd name="T3" fmla="*/ 2147483647 h 708"/>
              <a:gd name="T4" fmla="*/ 0 w 2330"/>
              <a:gd name="T5" fmla="*/ 2147483647 h 708"/>
              <a:gd name="T6" fmla="*/ 2147483647 w 2330"/>
              <a:gd name="T7" fmla="*/ 0 h 708"/>
              <a:gd name="T8" fmla="*/ 2147483647 w 2330"/>
              <a:gd name="T9" fmla="*/ 0 h 7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30"/>
              <a:gd name="T16" fmla="*/ 0 h 708"/>
              <a:gd name="T17" fmla="*/ 2330 w 2330"/>
              <a:gd name="T18" fmla="*/ 708 h 7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30" h="708">
                <a:moveTo>
                  <a:pt x="239" y="0"/>
                </a:moveTo>
                <a:lnTo>
                  <a:pt x="2329" y="707"/>
                </a:lnTo>
                <a:lnTo>
                  <a:pt x="0" y="707"/>
                </a:lnTo>
                <a:lnTo>
                  <a:pt x="71" y="0"/>
                </a:lnTo>
                <a:lnTo>
                  <a:pt x="239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xmlns="" id="{18F1FB54-B0C1-43F6-8D93-FDCE7434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446588"/>
            <a:ext cx="3203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ОТДЕЛЕНИЯ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xmlns="" id="{8F699F2A-F7E8-42B5-821D-C3125F452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3562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xmlns="" id="{8B0A5123-FCF2-4C01-AD1A-1D894A1D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825" y="537686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pic>
        <p:nvPicPr>
          <p:cNvPr id="25" name="Picture 31" descr="C:\salome_official\projects\11gR2\screenshots\intro_s19_a.gif">
            <a:extLst>
              <a:ext uri="{FF2B5EF4-FFF2-40B4-BE49-F238E27FC236}">
                <a16:creationId xmlns:a16="http://schemas.microsoft.com/office/drawing/2014/main" xmlns="" id="{46445FE9-632F-44FC-803A-46D62A83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5513" y="4757738"/>
            <a:ext cx="3409950" cy="777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2" descr="C:\salome_official\projects\11gR2\screenshots\intro_s19_b.gif">
            <a:extLst>
              <a:ext uri="{FF2B5EF4-FFF2-40B4-BE49-F238E27FC236}">
                <a16:creationId xmlns:a16="http://schemas.microsoft.com/office/drawing/2014/main" xmlns="" id="{2544440C-632C-4BF6-A98A-86889417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913" y="4778375"/>
            <a:ext cx="3419475" cy="788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8474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Конвейер обработки данных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54AC16-F64C-47FC-A551-FF6582F2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Терминология реляционных баз данных</a:t>
            </a:r>
            <a:endParaRPr lang="ru-RU" dirty="0"/>
          </a:p>
        </p:txBody>
      </p:sp>
      <p:pic>
        <p:nvPicPr>
          <p:cNvPr id="5" name="Picture 19" descr="C:\salome_official\projects\11gR2\screenshots\intro_s27_a.gif">
            <a:extLst>
              <a:ext uri="{FF2B5EF4-FFF2-40B4-BE49-F238E27FC236}">
                <a16:creationId xmlns:a16="http://schemas.microsoft.com/office/drawing/2014/main" xmlns="" id="{85B07EBE-ED4D-4272-98FD-D6FCAC16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738313"/>
            <a:ext cx="5411787" cy="3830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4C3AA7FC-C105-4CC8-A859-BFA653AD1A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1975" y="1716088"/>
            <a:ext cx="938213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924C2D1-F86E-42DB-9605-77899E367B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5950" y="1716088"/>
            <a:ext cx="630238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293F1E8-E517-4D56-89DF-4876CC9BC3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72200" y="1727200"/>
            <a:ext cx="1082675" cy="3835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D703A1B-39CA-4721-9567-EE7BB7CE22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62538" y="3189288"/>
            <a:ext cx="1109662" cy="163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xmlns="" id="{F1F34E62-D242-4A73-B791-7C80090A75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9700" y="473075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1</a:t>
            </a: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xmlns="" id="{DF892353-B422-4959-B475-7E13016656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9538" y="1752600"/>
            <a:ext cx="350837" cy="34925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2</a:t>
            </a:r>
          </a:p>
        </p:txBody>
      </p:sp>
      <p:sp>
        <p:nvSpPr>
          <p:cNvPr id="19" name="Oval 9">
            <a:extLst>
              <a:ext uri="{FF2B5EF4-FFF2-40B4-BE49-F238E27FC236}">
                <a16:creationId xmlns:a16="http://schemas.microsoft.com/office/drawing/2014/main" xmlns="" id="{C2971E4E-8FF1-4DAD-BADA-A846DE2626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4850" y="12954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3</a:t>
            </a:r>
          </a:p>
        </p:txBody>
      </p:sp>
      <p:sp>
        <p:nvSpPr>
          <p:cNvPr id="21" name="Oval 11">
            <a:extLst>
              <a:ext uri="{FF2B5EF4-FFF2-40B4-BE49-F238E27FC236}">
                <a16:creationId xmlns:a16="http://schemas.microsoft.com/office/drawing/2014/main" xmlns="" id="{4B4D94E7-E4DA-40D5-A7AE-F76D5B436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17526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4</a:t>
            </a:r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xmlns="" id="{ED42A335-B0BE-47D7-9866-B6AC82F8D1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9700" y="2798763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6</a:t>
            </a:r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xmlns="" id="{395696A4-66B9-4326-8190-A0962F33A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25527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5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32F18DA6-8877-47F7-9CBA-9ECB00EC53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4675" y="4819650"/>
            <a:ext cx="5410200" cy="217488"/>
          </a:xfrm>
          <a:prstGeom prst="rect">
            <a:avLst/>
          </a:prstGeom>
          <a:noFill/>
          <a:ln w="28575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xmlns="" id="{D785440F-860E-4C2D-919F-7E07219999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83313" y="2655888"/>
            <a:ext cx="1066800" cy="152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</p:spTree>
    <p:extLst>
      <p:ext uri="{BB962C8B-B14F-4D97-AF65-F5344CB8AC3E}">
        <p14:creationId xmlns:p14="http://schemas.microsoft.com/office/powerpoint/2010/main" xmlns="" val="374653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6160A-D18E-4BA9-A534-E1CAA543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63526"/>
            <a:ext cx="7886700" cy="1325563"/>
          </a:xfrm>
        </p:spPr>
        <p:txBody>
          <a:bodyPr>
            <a:normAutofit/>
          </a:bodyPr>
          <a:lstStyle/>
          <a:p>
            <a:pPr algn="l" rtl="0"/>
            <a:r>
              <a:rPr lang="en-US" altLang="ru-RU" sz="3200" dirty="0"/>
              <a:t>Использование SQL для запросов к вашей базе данных</a:t>
            </a:r>
            <a:endParaRPr lang="ru-RU" sz="3200" dirty="0"/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xmlns="" id="{4E917134-426B-484C-9657-23D5D1EC8B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38" y="47244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97C126F-58AB-4B1C-A8A5-DEB6003E62F9}"/>
              </a:ext>
            </a:extLst>
          </p:cNvPr>
          <p:cNvSpPr txBox="1">
            <a:spLocks noChangeArrowheads="1"/>
          </p:cNvSpPr>
          <p:nvPr/>
        </p:nvSpPr>
        <p:spPr>
          <a:xfrm>
            <a:off x="555812" y="1573306"/>
            <a:ext cx="7918450" cy="1751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dirty="0" err="1"/>
              <a:t>Язык</a:t>
            </a:r>
            <a:r>
              <a:rPr lang="en-US" altLang="ru-RU" dirty="0"/>
              <a:t> </a:t>
            </a:r>
            <a:r>
              <a:rPr lang="en-US" altLang="ru-RU" dirty="0" err="1"/>
              <a:t>структурированных</a:t>
            </a:r>
            <a:r>
              <a:rPr lang="en-US" altLang="ru-RU" dirty="0"/>
              <a:t> </a:t>
            </a:r>
            <a:r>
              <a:rPr lang="en-US" altLang="ru-RU" dirty="0" err="1"/>
              <a:t>запросов</a:t>
            </a:r>
            <a:r>
              <a:rPr lang="en-US" altLang="ru-RU" dirty="0"/>
              <a:t> (SQL) — </a:t>
            </a:r>
            <a:r>
              <a:rPr lang="en-US" altLang="ru-RU" dirty="0" err="1"/>
              <a:t>это</a:t>
            </a:r>
            <a:r>
              <a:rPr lang="en-US" altLang="ru-RU" dirty="0"/>
              <a:t>:</a:t>
            </a:r>
          </a:p>
          <a:p>
            <a:pPr lvl="1" algn="l" rtl="0"/>
            <a:r>
              <a:rPr lang="en-US" altLang="ru-RU" dirty="0" err="1"/>
              <a:t>Стандартный</a:t>
            </a:r>
            <a:r>
              <a:rPr lang="en-US" altLang="ru-RU" dirty="0"/>
              <a:t> </a:t>
            </a:r>
            <a:r>
              <a:rPr lang="en-US" altLang="ru-RU" dirty="0" err="1"/>
              <a:t>язык</a:t>
            </a:r>
            <a:r>
              <a:rPr lang="en-US" altLang="ru-RU" dirty="0"/>
              <a:t> ANSI </a:t>
            </a:r>
            <a:r>
              <a:rPr lang="en-US" altLang="ru-RU" dirty="0" err="1"/>
              <a:t>для</a:t>
            </a:r>
            <a:r>
              <a:rPr lang="en-US" altLang="ru-RU" dirty="0"/>
              <a:t> </a:t>
            </a:r>
            <a:r>
              <a:rPr lang="en-US" altLang="ru-RU" dirty="0" err="1"/>
              <a:t>работы</a:t>
            </a:r>
            <a:r>
              <a:rPr lang="en-US" altLang="ru-RU" dirty="0"/>
              <a:t> с </a:t>
            </a:r>
            <a:r>
              <a:rPr lang="en-US" altLang="ru-RU" dirty="0" err="1"/>
              <a:t>реляционными</a:t>
            </a:r>
            <a:r>
              <a:rPr lang="en-US" altLang="ru-RU" dirty="0"/>
              <a:t> </a:t>
            </a:r>
            <a:r>
              <a:rPr lang="en-US" altLang="ru-RU" dirty="0" err="1"/>
              <a:t>базами</a:t>
            </a:r>
            <a:r>
              <a:rPr lang="en-US" altLang="ru-RU" dirty="0"/>
              <a:t> </a:t>
            </a:r>
            <a:r>
              <a:rPr lang="en-US" altLang="ru-RU" dirty="0" err="1"/>
              <a:t>данных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Эффективный</a:t>
            </a:r>
            <a:r>
              <a:rPr lang="en-US" altLang="ru-RU" dirty="0"/>
              <a:t>, </a:t>
            </a:r>
            <a:r>
              <a:rPr lang="en-US" altLang="ru-RU" dirty="0" err="1"/>
              <a:t>простой</a:t>
            </a:r>
            <a:r>
              <a:rPr lang="en-US" altLang="ru-RU" dirty="0"/>
              <a:t> в </a:t>
            </a:r>
            <a:r>
              <a:rPr lang="en-US" altLang="ru-RU" dirty="0" err="1"/>
              <a:t>освоении</a:t>
            </a:r>
            <a:r>
              <a:rPr lang="en-US" altLang="ru-RU" dirty="0"/>
              <a:t> и </a:t>
            </a:r>
            <a:r>
              <a:rPr lang="en-US" altLang="ru-RU" dirty="0" err="1"/>
              <a:t>использовании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Функционально</a:t>
            </a:r>
            <a:r>
              <a:rPr lang="en-US" altLang="ru-RU" dirty="0"/>
              <a:t> </a:t>
            </a:r>
            <a:r>
              <a:rPr lang="en-US" altLang="ru-RU" dirty="0" err="1"/>
              <a:t>полный</a:t>
            </a:r>
            <a:r>
              <a:rPr lang="en-US" altLang="ru-RU" dirty="0"/>
              <a:t> (с </a:t>
            </a:r>
            <a:r>
              <a:rPr lang="en-US" altLang="ru-RU" dirty="0" err="1"/>
              <a:t>помощью</a:t>
            </a:r>
            <a:r>
              <a:rPr lang="en-US" altLang="ru-RU" dirty="0"/>
              <a:t> SQL </a:t>
            </a:r>
            <a:r>
              <a:rPr lang="en-US" altLang="ru-RU" dirty="0" err="1"/>
              <a:t>можно</a:t>
            </a:r>
            <a:r>
              <a:rPr lang="en-US" altLang="ru-RU" dirty="0"/>
              <a:t> </a:t>
            </a:r>
            <a:r>
              <a:rPr lang="en-US" altLang="ru-RU" dirty="0" err="1"/>
              <a:t>определять</a:t>
            </a:r>
            <a:r>
              <a:rPr lang="en-US" altLang="ru-RU" dirty="0"/>
              <a:t>, </a:t>
            </a:r>
            <a:r>
              <a:rPr lang="en-US" altLang="ru-RU" dirty="0" err="1"/>
              <a:t>извлекать</a:t>
            </a:r>
            <a:r>
              <a:rPr lang="en-US" altLang="ru-RU" dirty="0"/>
              <a:t> и </a:t>
            </a:r>
            <a:r>
              <a:rPr lang="en-US" altLang="ru-RU" dirty="0" err="1"/>
              <a:t>обрабатывать</a:t>
            </a:r>
            <a:r>
              <a:rPr lang="en-US" altLang="ru-RU" dirty="0"/>
              <a:t> </a:t>
            </a:r>
            <a:r>
              <a:rPr lang="en-US" altLang="ru-RU" dirty="0" err="1"/>
              <a:t>данные</a:t>
            </a:r>
            <a:r>
              <a:rPr lang="en-US" altLang="ru-RU" dirty="0"/>
              <a:t> в </a:t>
            </a:r>
            <a:r>
              <a:rPr lang="en-US" altLang="ru-RU" dirty="0" err="1"/>
              <a:t>таблицах</a:t>
            </a:r>
            <a:r>
              <a:rPr lang="en-US" altLang="ru-RU" dirty="0"/>
              <a:t>).</a:t>
            </a:r>
          </a:p>
          <a:p>
            <a:pPr lvl="1" algn="l" rtl="0"/>
            <a:endParaRPr lang="en-US" altLang="ru-RU" dirty="0"/>
          </a:p>
          <a:p>
            <a:pPr lvl="1" algn="l" rtl="0"/>
            <a:endParaRPr lang="en-US" alt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46AF2E-F4EB-40FC-B59C-C765B029B52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3810000"/>
            <a:ext cx="3117850" cy="558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department_name</a:t>
            </a:r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xmlns="" id="{6EB7CAC0-E2CF-417A-904F-13C67D95E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1148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3" name="Group 9">
            <a:extLst>
              <a:ext uri="{FF2B5EF4-FFF2-40B4-BE49-F238E27FC236}">
                <a16:creationId xmlns:a16="http://schemas.microsoft.com/office/drawing/2014/main" xmlns="" id="{55519FC8-87B7-437B-8D7C-D92BF3E1AC20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505200"/>
            <a:ext cx="1319213" cy="1676400"/>
            <a:chOff x="4145" y="1949"/>
            <a:chExt cx="831" cy="85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EC7EE487-898F-4D85-A312-00D5D9891A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478"/>
              <a:ext cx="831" cy="33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B6E5163-9F64-48FA-B09F-CAE2C0F40A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123"/>
              <a:ext cx="831" cy="5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5D7AA475-93DE-46EF-B384-6A5AC44056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1949"/>
              <a:ext cx="831" cy="3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543A60B-B8FC-4E8A-80E0-D524AD08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267200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>
                <a:solidFill>
                  <a:schemeClr val="bg2"/>
                </a:solidFill>
              </a:rPr>
              <a:t>Сервер</a:t>
            </a:r>
          </a:p>
        </p:txBody>
      </p:sp>
      <p:pic>
        <p:nvPicPr>
          <p:cNvPr id="15" name="Picture 16" descr="C:\salome_official\projects\11gR2\screenshots\intro_s30_a.gif">
            <a:extLst>
              <a:ext uri="{FF2B5EF4-FFF2-40B4-BE49-F238E27FC236}">
                <a16:creationId xmlns:a16="http://schemas.microsoft.com/office/drawing/2014/main" xmlns="" id="{CF2EC238-4588-47F7-91A4-7E4F0084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1243013" cy="1644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80565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Oracle SQL Basics – Raj Cloud Technologies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7958165" cy="61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ru-RU" sz="3600" dirty="0" err="1" smtClean="0"/>
              <a:t>Среды</a:t>
            </a:r>
            <a:r>
              <a:rPr lang="en-US" altLang="ru-RU" sz="3600" dirty="0" smtClean="0"/>
              <a:t> </a:t>
            </a:r>
            <a:r>
              <a:rPr lang="en-US" altLang="ru-RU" sz="3600" dirty="0" err="1" smtClean="0"/>
              <a:t>для</a:t>
            </a:r>
            <a:r>
              <a:rPr lang="en-US" altLang="ru-RU" sz="3600" dirty="0" smtClean="0"/>
              <a:t> </a:t>
            </a:r>
            <a:r>
              <a:rPr lang="ru-RU" altLang="ru-RU" sz="3600" dirty="0" smtClean="0"/>
              <a:t>работы с данными через </a:t>
            </a:r>
            <a:r>
              <a:rPr lang="en-US" altLang="ru-RU" sz="3600" dirty="0" smtClean="0"/>
              <a:t>SQL</a:t>
            </a:r>
            <a:endParaRPr lang="ru-RU" sz="3600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xmlns="" id="{2368DB60-7C02-42C5-99C5-892944C4159D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60838"/>
            <a:ext cx="7918450" cy="175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dirty="0" err="1"/>
              <a:t>Для</a:t>
            </a:r>
            <a:r>
              <a:rPr lang="en-US" altLang="ru-RU" dirty="0"/>
              <a:t> </a:t>
            </a:r>
            <a:r>
              <a:rPr lang="en-US" altLang="ru-RU" dirty="0" err="1"/>
              <a:t>этого</a:t>
            </a:r>
            <a:r>
              <a:rPr lang="en-US" altLang="ru-RU" dirty="0"/>
              <a:t> </a:t>
            </a:r>
            <a:r>
              <a:rPr lang="en-US" altLang="ru-RU" dirty="0" err="1"/>
              <a:t>курса</a:t>
            </a:r>
            <a:r>
              <a:rPr lang="en-US" altLang="ru-RU" dirty="0"/>
              <a:t> </a:t>
            </a:r>
            <a:r>
              <a:rPr lang="en-US" altLang="ru-RU" dirty="0" err="1"/>
              <a:t>предусмотрены</a:t>
            </a:r>
            <a:r>
              <a:rPr lang="en-US" altLang="ru-RU" dirty="0"/>
              <a:t> </a:t>
            </a:r>
            <a:r>
              <a:rPr lang="en-US" altLang="ru-RU" dirty="0" err="1"/>
              <a:t>две</a:t>
            </a:r>
            <a:r>
              <a:rPr lang="en-US" altLang="ru-RU" dirty="0"/>
              <a:t> </a:t>
            </a:r>
            <a:r>
              <a:rPr lang="en-US" altLang="ru-RU" dirty="0" err="1"/>
              <a:t>среды</a:t>
            </a:r>
            <a:r>
              <a:rPr lang="en-US" altLang="ru-RU" dirty="0"/>
              <a:t> </a:t>
            </a:r>
            <a:r>
              <a:rPr lang="en-US" altLang="ru-RU" dirty="0" err="1"/>
              <a:t>разработки</a:t>
            </a:r>
            <a:r>
              <a:rPr lang="en-US" altLang="ru-RU" dirty="0"/>
              <a:t>:</a:t>
            </a:r>
          </a:p>
          <a:p>
            <a:pPr lvl="1" algn="l" rtl="0"/>
            <a:r>
              <a:rPr lang="en-US" altLang="ru-RU" dirty="0" err="1"/>
              <a:t>Основным</a:t>
            </a:r>
            <a:r>
              <a:rPr lang="en-US" altLang="ru-RU" dirty="0"/>
              <a:t> </a:t>
            </a:r>
            <a:r>
              <a:rPr lang="en-US" altLang="ru-RU" dirty="0" err="1"/>
              <a:t>инструментом</a:t>
            </a:r>
            <a:r>
              <a:rPr lang="en-US" altLang="ru-RU" dirty="0"/>
              <a:t> </a:t>
            </a:r>
            <a:r>
              <a:rPr lang="en-US" altLang="ru-RU" dirty="0" err="1"/>
              <a:t>является</a:t>
            </a:r>
            <a:r>
              <a:rPr lang="en-US" altLang="ru-RU" dirty="0"/>
              <a:t> </a:t>
            </a:r>
            <a:r>
              <a:rPr lang="en-US" altLang="ru-RU" dirty="0" smtClean="0"/>
              <a:t>Hive </a:t>
            </a:r>
            <a:r>
              <a:rPr lang="ru-RU" altLang="ru-RU" dirty="0" smtClean="0"/>
              <a:t>в </a:t>
            </a:r>
            <a:r>
              <a:rPr lang="en-US" altLang="ru-RU" dirty="0" smtClean="0"/>
              <a:t>HUE.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Также</a:t>
            </a:r>
            <a:r>
              <a:rPr lang="en-US" altLang="ru-RU" dirty="0"/>
              <a:t> </a:t>
            </a:r>
            <a:r>
              <a:rPr lang="ru-RU" altLang="ru-RU" dirty="0" smtClean="0"/>
              <a:t>будет применяться </a:t>
            </a:r>
            <a:r>
              <a:rPr lang="en-US" altLang="ru-RU" dirty="0" err="1" smtClean="0"/>
              <a:t>Postgres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сравнения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</a:t>
            </a:r>
            <a:r>
              <a:rPr lang="en-US" altLang="ru-RU" sz="2400" dirty="0" err="1" smtClean="0"/>
              <a:t>DBeaver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79633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HUE</a:t>
            </a: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313303" cy="458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db-fiddle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08933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ru-RU" altLang="ru-RU" sz="2400" dirty="0" smtClean="0"/>
              <a:t>Редактор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ru-RU" altLang="ru-RU" sz="2400" dirty="0" err="1" smtClean="0"/>
              <a:t>скриптов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Notepad++</a:t>
            </a:r>
            <a:endParaRPr lang="ru-RU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7659694" cy="50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374872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B59517-53F6-4C4E-89CC-FDD6D752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Операторы SQL, используемые в курсе</a:t>
            </a:r>
            <a:endParaRPr lang="ru-RU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79854B59-4DD0-4215-9F33-999C90FEFE9C}"/>
              </a:ext>
            </a:extLst>
          </p:cNvPr>
          <p:cNvGrpSpPr/>
          <p:nvPr/>
        </p:nvGrpSpPr>
        <p:grpSpPr>
          <a:xfrm>
            <a:off x="1524000" y="1690689"/>
            <a:ext cx="6037263" cy="4816475"/>
            <a:chOff x="1524000" y="1320800"/>
            <a:chExt cx="6037263" cy="4816475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xmlns="" id="{90F6609A-738A-4381-8ED6-A8B40F50DCB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24000" y="1320800"/>
              <a:ext cx="6037263" cy="481647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xmlns="" id="{F20C20CC-6632-4BBF-966A-F87FCDED1F1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4471988"/>
              <a:ext cx="5765800" cy="6699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A84973C2-D256-45D0-81B9-461F7A0EE11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5208588"/>
              <a:ext cx="5765800" cy="8096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xmlns="" id="{C4B92C4E-CEDE-4B2C-9CBE-24FFEDF5476C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2923708"/>
              <a:ext cx="5776912" cy="14573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00482F74-F41F-43F4-9947-0491B5AD8F0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1397000"/>
              <a:ext cx="5765800" cy="146685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19BDAB78-624A-4977-BC18-9A50E958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357" y="1868394"/>
              <a:ext cx="3727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манипулирования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(DML)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942CAAC-4762-4DEE-BD39-925E382AA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3448890"/>
              <a:ext cx="3321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определения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данных</a:t>
              </a:r>
              <a:r>
                <a:rPr lang="en-US" altLang="ru-RU" dirty="0"/>
                <a:t> (DDL)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AA2FACC4-F9C5-4ACB-9D39-9ABC451A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3" y="5455865"/>
              <a:ext cx="271826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Контроль</a:t>
              </a:r>
              <a:r>
                <a:rPr lang="en-US" altLang="ru-RU" dirty="0"/>
                <a:t> </a:t>
              </a:r>
              <a:r>
                <a:rPr lang="en-US" altLang="ru-RU" dirty="0" err="1"/>
                <a:t>транзакций</a:t>
              </a:r>
              <a:endParaRPr lang="en-US" altLang="ru-RU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D0D63B6-F608-413E-B989-49119749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4645679"/>
              <a:ext cx="3092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управления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(DCL)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93606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67A03-83D2-4177-B14A-51F6F2C8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/>
              <a:t>Схема </a:t>
            </a:r>
            <a:r>
              <a:rPr lang="en-US" sz="3600" dirty="0" err="1"/>
              <a:t>управления</a:t>
            </a:r>
            <a:r>
              <a:rPr lang="en-US" sz="3600" dirty="0"/>
              <a:t> </a:t>
            </a:r>
            <a:r>
              <a:rPr lang="ru-RU" sz="3600" dirty="0" smtClean="0"/>
              <a:t>сотрудниками </a:t>
            </a:r>
            <a:r>
              <a:rPr lang="en-US" sz="3600" dirty="0" smtClean="0"/>
              <a:t>(HR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72" name="AutoShape 7">
            <a:extLst>
              <a:ext uri="{FF2B5EF4-FFF2-40B4-BE49-F238E27FC236}">
                <a16:creationId xmlns:a16="http://schemas.microsoft.com/office/drawing/2014/main" xmlns="" id="{CDDA19B6-D2E9-4304-A674-3675E0EE1D5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78238" y="1676400"/>
            <a:ext cx="1260475" cy="9302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3" name="AutoShape 9">
            <a:extLst>
              <a:ext uri="{FF2B5EF4-FFF2-40B4-BE49-F238E27FC236}">
                <a16:creationId xmlns:a16="http://schemas.microsoft.com/office/drawing/2014/main" xmlns="" id="{65B724A2-0E69-4948-A621-4A00A36181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32475" y="1676400"/>
            <a:ext cx="1282700" cy="12223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4" name="AutoShape 10">
            <a:extLst>
              <a:ext uri="{FF2B5EF4-FFF2-40B4-BE49-F238E27FC236}">
                <a16:creationId xmlns:a16="http://schemas.microsoft.com/office/drawing/2014/main" xmlns="" id="{B687BBF0-E0B9-4DBF-BAF6-0EB9184FFDF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76925" y="3429000"/>
            <a:ext cx="1206500" cy="8382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5" name="AutoShape 13">
            <a:extLst>
              <a:ext uri="{FF2B5EF4-FFF2-40B4-BE49-F238E27FC236}">
                <a16:creationId xmlns:a16="http://schemas.microsoft.com/office/drawing/2014/main" xmlns="" id="{4D5193D2-9D7D-412A-95FF-A7DA49C2A2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18200" y="4786313"/>
            <a:ext cx="1206500" cy="74771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6" name="AutoShape 16">
            <a:extLst>
              <a:ext uri="{FF2B5EF4-FFF2-40B4-BE49-F238E27FC236}">
                <a16:creationId xmlns:a16="http://schemas.microsoft.com/office/drawing/2014/main" xmlns="" id="{E3615738-BC63-44AD-A24A-178A1CABA48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92525" y="3067050"/>
            <a:ext cx="1260475" cy="19050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7" name="AutoShape 18">
            <a:extLst>
              <a:ext uri="{FF2B5EF4-FFF2-40B4-BE49-F238E27FC236}">
                <a16:creationId xmlns:a16="http://schemas.microsoft.com/office/drawing/2014/main" xmlns="" id="{56D7BB63-5214-4F06-B922-AC5F89CB88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28775" y="4489450"/>
            <a:ext cx="1323975" cy="92075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38EF8448-590C-48AE-94E6-BAD139F4B08A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4275138"/>
            <a:ext cx="280987" cy="138112"/>
            <a:chOff x="4968" y="1240"/>
            <a:chExt cx="136" cy="66"/>
          </a:xfrm>
        </p:grpSpPr>
        <p:sp>
          <p:nvSpPr>
            <p:cNvPr id="79" name="Line 4">
              <a:extLst>
                <a:ext uri="{FF2B5EF4-FFF2-40B4-BE49-F238E27FC236}">
                  <a16:creationId xmlns:a16="http://schemas.microsoft.com/office/drawing/2014/main" xmlns="" id="{5D0C852A-A0FF-4148-A957-A358BE5ED99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80" name="Line 5">
              <a:extLst>
                <a:ext uri="{FF2B5EF4-FFF2-40B4-BE49-F238E27FC236}">
                  <a16:creationId xmlns:a16="http://schemas.microsoft.com/office/drawing/2014/main" xmlns="" id="{56F509B6-7156-4F89-8E77-BBE2453CF68B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81" name="Rectangle 6">
            <a:extLst>
              <a:ext uri="{FF2B5EF4-FFF2-40B4-BE49-F238E27FC236}">
                <a16:creationId xmlns:a16="http://schemas.microsoft.com/office/drawing/2014/main" xmlns="" id="{50E8738E-0488-4D19-B43A-A18CD64373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00463" y="1752600"/>
            <a:ext cx="12017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DEPARTMENTS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department_id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 name</a:t>
            </a:r>
            <a:endParaRPr lang="en-US" altLang="ru-RU" sz="100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location_id</a:t>
            </a:r>
            <a:endParaRPr lang="en-US" altLang="ru-RU" sz="1000">
              <a:cs typeface="Times New Roman" panose="02020603050405020304" pitchFamily="18" charset="0"/>
            </a:endParaRPr>
          </a:p>
        </p:txBody>
      </p:sp>
      <p:sp>
        <p:nvSpPr>
          <p:cNvPr id="82" name="Rectangle 8">
            <a:extLst>
              <a:ext uri="{FF2B5EF4-FFF2-40B4-BE49-F238E27FC236}">
                <a16:creationId xmlns:a16="http://schemas.microsoft.com/office/drawing/2014/main" xmlns="" id="{3096D79D-9BDF-4AA3-9427-584654EAD69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19800" y="1752600"/>
            <a:ext cx="9763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LOCATIONS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location_id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street address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postal code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city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state province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 id</a:t>
            </a:r>
          </a:p>
        </p:txBody>
      </p:sp>
      <p:sp>
        <p:nvSpPr>
          <p:cNvPr id="83" name="Rectangle 11">
            <a:extLst>
              <a:ext uri="{FF2B5EF4-FFF2-40B4-BE49-F238E27FC236}">
                <a16:creationId xmlns:a16="http://schemas.microsoft.com/office/drawing/2014/main" xmlns="" id="{CE42EFC4-8886-4C4F-80E1-B669BF7CFE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46788" y="3594100"/>
            <a:ext cx="901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COUNTRIES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country_id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region_id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xmlns="" id="{BC045386-5DD9-4F75-B1EB-3497576BB11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26163" y="4924425"/>
            <a:ext cx="8270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REGIONS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region_id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region_name</a:t>
            </a:r>
          </a:p>
        </p:txBody>
      </p:sp>
      <p:sp>
        <p:nvSpPr>
          <p:cNvPr id="85" name="Rectangle 14">
            <a:extLst>
              <a:ext uri="{FF2B5EF4-FFF2-40B4-BE49-F238E27FC236}">
                <a16:creationId xmlns:a16="http://schemas.microsoft.com/office/drawing/2014/main" xmlns="" id="{00A2B650-0F9E-42CB-9D9C-C340F8DF1E2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81400" y="3121025"/>
            <a:ext cx="15017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EMPLOYEES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first_name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last_name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email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phone_number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hire_date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commission_pct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xmlns="" id="{D77BE942-6ECE-43CC-8BC9-377B0AC4F6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857375" y="4579938"/>
            <a:ext cx="827088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JOBS</a:t>
            </a:r>
            <a:br>
              <a:rPr lang="en-US" altLang="ru-RU" sz="1200"/>
            </a:br>
            <a:r>
              <a:rPr lang="en-US" altLang="ru-RU" sz="1000">
                <a:solidFill>
                  <a:srgbClr val="0000FF"/>
                </a:solidFill>
              </a:rPr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job_title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min_salary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max_salary</a:t>
            </a:r>
          </a:p>
        </p:txBody>
      </p:sp>
      <p:sp>
        <p:nvSpPr>
          <p:cNvPr id="87" name="AutoShape 17">
            <a:extLst>
              <a:ext uri="{FF2B5EF4-FFF2-40B4-BE49-F238E27FC236}">
                <a16:creationId xmlns:a16="http://schemas.microsoft.com/office/drawing/2014/main" xmlns="" id="{7D4EAE41-D0DD-4CF9-8391-354F9F7BD4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2575" y="2776538"/>
            <a:ext cx="1414463" cy="110966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4" name="Group 19">
            <a:extLst>
              <a:ext uri="{FF2B5EF4-FFF2-40B4-BE49-F238E27FC236}">
                <a16:creationId xmlns:a16="http://schemas.microsoft.com/office/drawing/2014/main" xmlns="" id="{6134741E-3B33-4AEC-99BD-06A06F83208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4868069" y="2135981"/>
            <a:ext cx="282575" cy="138113"/>
            <a:chOff x="4968" y="1240"/>
            <a:chExt cx="136" cy="66"/>
          </a:xfrm>
        </p:grpSpPr>
        <p:sp>
          <p:nvSpPr>
            <p:cNvPr id="89" name="Line 20">
              <a:extLst>
                <a:ext uri="{FF2B5EF4-FFF2-40B4-BE49-F238E27FC236}">
                  <a16:creationId xmlns:a16="http://schemas.microsoft.com/office/drawing/2014/main" xmlns="" id="{FDE2C4A9-A19E-4E0B-BD80-9291293BF563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0" name="Line 21">
              <a:extLst>
                <a:ext uri="{FF2B5EF4-FFF2-40B4-BE49-F238E27FC236}">
                  <a16:creationId xmlns:a16="http://schemas.microsoft.com/office/drawing/2014/main" xmlns="" id="{7CEED651-9EE8-4067-AF7B-2B92991CC6B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91" name="Rectangle 22">
            <a:extLst>
              <a:ext uri="{FF2B5EF4-FFF2-40B4-BE49-F238E27FC236}">
                <a16:creationId xmlns:a16="http://schemas.microsoft.com/office/drawing/2014/main" xmlns="" id="{AE333983-AC85-4013-BEDF-92E085CB03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71650" y="2830513"/>
            <a:ext cx="9763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JOB_HISTORY</a:t>
            </a:r>
            <a:r>
              <a:rPr lang="en-US" altLang="ru-RU" sz="1600"/>
              <a:t/>
            </a:r>
            <a:br>
              <a:rPr lang="en-US" altLang="ru-RU" sz="1600"/>
            </a:b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start_date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end_date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grpSp>
        <p:nvGrpSpPr>
          <p:cNvPr id="5" name="Group 23">
            <a:extLst>
              <a:ext uri="{FF2B5EF4-FFF2-40B4-BE49-F238E27FC236}">
                <a16:creationId xmlns:a16="http://schemas.microsoft.com/office/drawing/2014/main" xmlns="" id="{E1CD2DF4-8064-4684-A295-0721638D189B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2190750"/>
            <a:ext cx="269875" cy="588963"/>
            <a:chOff x="795" y="887"/>
            <a:chExt cx="173" cy="375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xmlns="" id="{9B978079-FF00-4050-800F-91E5BE379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" y="1175"/>
              <a:ext cx="173" cy="87"/>
              <a:chOff x="795" y="1223"/>
              <a:chExt cx="173" cy="87"/>
            </a:xfrm>
          </p:grpSpPr>
          <p:sp>
            <p:nvSpPr>
              <p:cNvPr id="95" name="Line 25">
                <a:extLst>
                  <a:ext uri="{FF2B5EF4-FFF2-40B4-BE49-F238E27FC236}">
                    <a16:creationId xmlns:a16="http://schemas.microsoft.com/office/drawing/2014/main" xmlns="" id="{E0A87DEA-6064-424D-85C6-C2237FB9932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V="1">
                <a:off x="795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96" name="Line 26">
                <a:extLst>
                  <a:ext uri="{FF2B5EF4-FFF2-40B4-BE49-F238E27FC236}">
                    <a16:creationId xmlns:a16="http://schemas.microsoft.com/office/drawing/2014/main" xmlns="" id="{055B7F03-A307-487B-9FC0-5B5579A2855F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H="1" flipV="1">
                <a:off x="881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xmlns="" id="{A31CEDB6-1A91-4412-86F5-5EBAC54D2B3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875" y="887"/>
              <a:ext cx="1" cy="374"/>
            </a:xfrm>
            <a:custGeom>
              <a:avLst/>
              <a:gdLst>
                <a:gd name="T0" fmla="*/ 0 w 1"/>
                <a:gd name="T1" fmla="*/ 4 h 417"/>
                <a:gd name="T2" fmla="*/ 1 w 1"/>
                <a:gd name="T3" fmla="*/ 0 h 417"/>
                <a:gd name="T4" fmla="*/ 0 60000 65536"/>
                <a:gd name="T5" fmla="*/ 0 60000 65536"/>
                <a:gd name="T6" fmla="*/ 0 w 1"/>
                <a:gd name="T7" fmla="*/ 0 h 417"/>
                <a:gd name="T8" fmla="*/ 1 w 1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17">
                  <a:moveTo>
                    <a:pt x="0" y="41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xmlns="" id="{CC2B1EC7-343C-4400-818A-F7516CE362DD}"/>
              </a:ext>
            </a:extLst>
          </p:cNvPr>
          <p:cNvGrpSpPr>
            <a:grpSpLocks/>
          </p:cNvGrpSpPr>
          <p:nvPr/>
        </p:nvGrpSpPr>
        <p:grpSpPr bwMode="auto">
          <a:xfrm>
            <a:off x="4384675" y="2616200"/>
            <a:ext cx="274638" cy="138113"/>
            <a:chOff x="2150" y="1152"/>
            <a:chExt cx="175" cy="88"/>
          </a:xfrm>
        </p:grpSpPr>
        <p:sp>
          <p:nvSpPr>
            <p:cNvPr id="98" name="Line 29">
              <a:extLst>
                <a:ext uri="{FF2B5EF4-FFF2-40B4-BE49-F238E27FC236}">
                  <a16:creationId xmlns:a16="http://schemas.microsoft.com/office/drawing/2014/main" xmlns="" id="{84AED96E-74A3-4F4D-B85C-FF8B7C2B9CF6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9" name="Line 30">
              <a:extLst>
                <a:ext uri="{FF2B5EF4-FFF2-40B4-BE49-F238E27FC236}">
                  <a16:creationId xmlns:a16="http://schemas.microsoft.com/office/drawing/2014/main" xmlns="" id="{405D5B69-9224-4A09-AD8C-8E6A641A812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xmlns="" id="{DB032C98-2F42-4CEB-9424-CFFF8DB6AD90}"/>
              </a:ext>
            </a:extLst>
          </p:cNvPr>
          <p:cNvGrpSpPr>
            <a:grpSpLocks/>
          </p:cNvGrpSpPr>
          <p:nvPr/>
        </p:nvGrpSpPr>
        <p:grpSpPr bwMode="auto">
          <a:xfrm>
            <a:off x="3965575" y="2924175"/>
            <a:ext cx="271463" cy="136525"/>
            <a:chOff x="1882" y="1283"/>
            <a:chExt cx="173" cy="87"/>
          </a:xfrm>
        </p:grpSpPr>
        <p:sp>
          <p:nvSpPr>
            <p:cNvPr id="101" name="Line 32">
              <a:extLst>
                <a:ext uri="{FF2B5EF4-FFF2-40B4-BE49-F238E27FC236}">
                  <a16:creationId xmlns:a16="http://schemas.microsoft.com/office/drawing/2014/main" xmlns="" id="{4C54ACB1-C80A-4B05-A800-3BB604C82BEE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V="1">
              <a:off x="1882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2" name="Line 33">
              <a:extLst>
                <a:ext uri="{FF2B5EF4-FFF2-40B4-BE49-F238E27FC236}">
                  <a16:creationId xmlns:a16="http://schemas.microsoft.com/office/drawing/2014/main" xmlns="" id="{8E2E22A3-5B69-40A5-B3C0-DAB58770BF6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H="1" flipV="1">
              <a:off x="1968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9" name="Group 34">
            <a:extLst>
              <a:ext uri="{FF2B5EF4-FFF2-40B4-BE49-F238E27FC236}">
                <a16:creationId xmlns:a16="http://schemas.microsoft.com/office/drawing/2014/main" xmlns="" id="{2C44959D-7382-4C2F-BF6A-647FE332B178}"/>
              </a:ext>
            </a:extLst>
          </p:cNvPr>
          <p:cNvGrpSpPr>
            <a:grpSpLocks/>
          </p:cNvGrpSpPr>
          <p:nvPr/>
        </p:nvGrpSpPr>
        <p:grpSpPr bwMode="auto">
          <a:xfrm>
            <a:off x="2970213" y="3128963"/>
            <a:ext cx="125412" cy="273050"/>
            <a:chOff x="1303" y="1497"/>
            <a:chExt cx="87" cy="174"/>
          </a:xfrm>
        </p:grpSpPr>
        <p:sp>
          <p:nvSpPr>
            <p:cNvPr id="104" name="Line 35">
              <a:extLst>
                <a:ext uri="{FF2B5EF4-FFF2-40B4-BE49-F238E27FC236}">
                  <a16:creationId xmlns:a16="http://schemas.microsoft.com/office/drawing/2014/main" xmlns="" id="{46EB3504-8C92-4250-BB7F-9B4ECBE9674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5" name="Line 36">
              <a:extLst>
                <a:ext uri="{FF2B5EF4-FFF2-40B4-BE49-F238E27FC236}">
                  <a16:creationId xmlns:a16="http://schemas.microsoft.com/office/drawing/2014/main" xmlns="" id="{BB94B331-7F8F-423C-B376-00C05CB273FC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xmlns="" id="{2BC8FC45-CC3B-417F-8699-27288E46A50E}"/>
              </a:ext>
            </a:extLst>
          </p:cNvPr>
          <p:cNvGrpSpPr>
            <a:grpSpLocks/>
          </p:cNvGrpSpPr>
          <p:nvPr/>
        </p:nvGrpSpPr>
        <p:grpSpPr bwMode="auto">
          <a:xfrm>
            <a:off x="2162175" y="3878263"/>
            <a:ext cx="273050" cy="138112"/>
            <a:chOff x="2150" y="1152"/>
            <a:chExt cx="175" cy="88"/>
          </a:xfrm>
        </p:grpSpPr>
        <p:sp>
          <p:nvSpPr>
            <p:cNvPr id="107" name="Line 38">
              <a:extLst>
                <a:ext uri="{FF2B5EF4-FFF2-40B4-BE49-F238E27FC236}">
                  <a16:creationId xmlns:a16="http://schemas.microsoft.com/office/drawing/2014/main" xmlns="" id="{44422A7A-1DB9-4FC3-8126-13B808BDDF5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8" name="Line 39">
              <a:extLst>
                <a:ext uri="{FF2B5EF4-FFF2-40B4-BE49-F238E27FC236}">
                  <a16:creationId xmlns:a16="http://schemas.microsoft.com/office/drawing/2014/main" xmlns="" id="{12ED48AD-48D0-4276-8BA8-5D3E9F1D0DC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xmlns="" id="{BB6D48E1-7070-491E-ABB8-060023508FD8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2917825"/>
            <a:ext cx="280988" cy="138113"/>
            <a:chOff x="4968" y="1240"/>
            <a:chExt cx="136" cy="66"/>
          </a:xfrm>
        </p:grpSpPr>
        <p:sp>
          <p:nvSpPr>
            <p:cNvPr id="110" name="Line 41">
              <a:extLst>
                <a:ext uri="{FF2B5EF4-FFF2-40B4-BE49-F238E27FC236}">
                  <a16:creationId xmlns:a16="http://schemas.microsoft.com/office/drawing/2014/main" xmlns="" id="{1BA012E4-4AA0-42D1-B34C-A46AF0B12B5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1" name="Line 42">
              <a:extLst>
                <a:ext uri="{FF2B5EF4-FFF2-40B4-BE49-F238E27FC236}">
                  <a16:creationId xmlns:a16="http://schemas.microsoft.com/office/drawing/2014/main" xmlns="" id="{D9C7F433-A6AE-4370-B1B3-E9F7FE117EF5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2" name="Group 43">
            <a:extLst>
              <a:ext uri="{FF2B5EF4-FFF2-40B4-BE49-F238E27FC236}">
                <a16:creationId xmlns:a16="http://schemas.microsoft.com/office/drawing/2014/main" xmlns="" id="{CBAEA6F7-90AD-4682-99D7-4207774D1B8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6000" y="4532313"/>
            <a:ext cx="136525" cy="273050"/>
            <a:chOff x="1303" y="1497"/>
            <a:chExt cx="87" cy="174"/>
          </a:xfrm>
        </p:grpSpPr>
        <p:sp>
          <p:nvSpPr>
            <p:cNvPr id="113" name="Line 44">
              <a:extLst>
                <a:ext uri="{FF2B5EF4-FFF2-40B4-BE49-F238E27FC236}">
                  <a16:creationId xmlns:a16="http://schemas.microsoft.com/office/drawing/2014/main" xmlns="" id="{0D02488C-9E4F-43F4-A248-A7E4A636079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4" name="Line 45">
              <a:extLst>
                <a:ext uri="{FF2B5EF4-FFF2-40B4-BE49-F238E27FC236}">
                  <a16:creationId xmlns:a16="http://schemas.microsoft.com/office/drawing/2014/main" xmlns="" id="{A9B6730B-F72B-41E2-84A9-B10A4F553BAD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3" name="Group 46">
            <a:extLst>
              <a:ext uri="{FF2B5EF4-FFF2-40B4-BE49-F238E27FC236}">
                <a16:creationId xmlns:a16="http://schemas.microsoft.com/office/drawing/2014/main" xmlns="" id="{A3FD892D-8517-4310-9044-57028C3C2728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544888"/>
            <a:ext cx="352425" cy="528637"/>
            <a:chOff x="2460" y="1482"/>
            <a:chExt cx="225" cy="336"/>
          </a:xfrm>
        </p:grpSpPr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xmlns="" id="{4526D80F-90D8-48BE-BC53-BCCF8EC6A3B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2470" y="1575"/>
              <a:ext cx="215" cy="243"/>
            </a:xfrm>
            <a:custGeom>
              <a:avLst/>
              <a:gdLst>
                <a:gd name="T0" fmla="*/ 0 w 192"/>
                <a:gd name="T1" fmla="*/ 0 h 336"/>
                <a:gd name="T2" fmla="*/ 49021 w 192"/>
                <a:gd name="T3" fmla="*/ 0 h 336"/>
                <a:gd name="T4" fmla="*/ 49021 w 192"/>
                <a:gd name="T5" fmla="*/ 1 h 336"/>
                <a:gd name="T6" fmla="*/ 0 60000 65536"/>
                <a:gd name="T7" fmla="*/ 0 60000 65536"/>
                <a:gd name="T8" fmla="*/ 0 60000 65536"/>
                <a:gd name="T9" fmla="*/ 0 w 192"/>
                <a:gd name="T10" fmla="*/ 0 h 336"/>
                <a:gd name="T11" fmla="*/ 192 w 1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336">
                  <a:moveTo>
                    <a:pt x="0" y="0"/>
                  </a:moveTo>
                  <a:lnTo>
                    <a:pt x="192" y="0"/>
                  </a:lnTo>
                  <a:lnTo>
                    <a:pt x="192" y="33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" name="Line 48">
              <a:extLst>
                <a:ext uri="{FF2B5EF4-FFF2-40B4-BE49-F238E27FC236}">
                  <a16:creationId xmlns:a16="http://schemas.microsoft.com/office/drawing/2014/main" xmlns="" id="{2BDCC9E8-4009-4C7E-A8E3-380985EF10D0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>
              <a:off x="2557" y="1721"/>
              <a:ext cx="0" cy="1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4" name="Group 49">
              <a:extLst>
                <a:ext uri="{FF2B5EF4-FFF2-40B4-BE49-F238E27FC236}">
                  <a16:creationId xmlns:a16="http://schemas.microsoft.com/office/drawing/2014/main" xmlns="" id="{91FB51F4-FCFE-4346-AC69-E86F2F58F891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421" y="1565"/>
              <a:ext cx="179" cy="88"/>
              <a:chOff x="4968" y="1240"/>
              <a:chExt cx="136" cy="66"/>
            </a:xfrm>
          </p:grpSpPr>
          <p:sp>
            <p:nvSpPr>
              <p:cNvPr id="119" name="Line 50">
                <a:extLst>
                  <a:ext uri="{FF2B5EF4-FFF2-40B4-BE49-F238E27FC236}">
                    <a16:creationId xmlns:a16="http://schemas.microsoft.com/office/drawing/2014/main" xmlns="" id="{D360537B-277E-4FF5-9DA8-A4EE6C2F8B83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V="1">
                <a:off x="503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120" name="Line 51">
                <a:extLst>
                  <a:ext uri="{FF2B5EF4-FFF2-40B4-BE49-F238E27FC236}">
                    <a16:creationId xmlns:a16="http://schemas.microsoft.com/office/drawing/2014/main" xmlns="" id="{5DC65C12-69C6-439C-86B8-07D3AA4C587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H="1" flipV="1">
                <a:off x="496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</p:grpSp>
      <p:sp>
        <p:nvSpPr>
          <p:cNvPr id="121" name="Line 52">
            <a:extLst>
              <a:ext uri="{FF2B5EF4-FFF2-40B4-BE49-F238E27FC236}">
                <a16:creationId xmlns:a16="http://schemas.microsoft.com/office/drawing/2014/main" xmlns="" id="{46D09979-7B5D-4AE2-96B6-C9965470B15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30600" y="466725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2" name="Line 53">
            <a:extLst>
              <a:ext uri="{FF2B5EF4-FFF2-40B4-BE49-F238E27FC236}">
                <a16:creationId xmlns:a16="http://schemas.microsoft.com/office/drawing/2014/main" xmlns="" id="{5BB221A1-B36F-4403-85EA-03354AC032C4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944813" y="4662488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3" name="Line 54">
            <a:extLst>
              <a:ext uri="{FF2B5EF4-FFF2-40B4-BE49-F238E27FC236}">
                <a16:creationId xmlns:a16="http://schemas.microsoft.com/office/drawing/2014/main" xmlns="" id="{F1960395-3C67-4B8D-AA76-74FBB8DE83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59100" y="32639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4" name="Line 55">
            <a:extLst>
              <a:ext uri="{FF2B5EF4-FFF2-40B4-BE49-F238E27FC236}">
                <a16:creationId xmlns:a16="http://schemas.microsoft.com/office/drawing/2014/main" xmlns="" id="{20D6103C-7325-4F9F-94C3-666568E4497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140075" y="32639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5" name="Line 56">
            <a:extLst>
              <a:ext uri="{FF2B5EF4-FFF2-40B4-BE49-F238E27FC236}">
                <a16:creationId xmlns:a16="http://schemas.microsoft.com/office/drawing/2014/main" xmlns="" id="{32A0F067-A85B-4569-BF68-A905FFB8797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4940300" y="2201863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6" name="Line 57">
            <a:extLst>
              <a:ext uri="{FF2B5EF4-FFF2-40B4-BE49-F238E27FC236}">
                <a16:creationId xmlns:a16="http://schemas.microsoft.com/office/drawing/2014/main" xmlns="" id="{4B6E231C-16C3-40F4-B0ED-650575C473D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102225" y="2206625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7" name="Line 58">
            <a:extLst>
              <a:ext uri="{FF2B5EF4-FFF2-40B4-BE49-F238E27FC236}">
                <a16:creationId xmlns:a16="http://schemas.microsoft.com/office/drawing/2014/main" xmlns="" id="{09E63596-31F8-46B6-8D67-4D672BDCC1A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60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8" name="Line 59">
            <a:extLst>
              <a:ext uri="{FF2B5EF4-FFF2-40B4-BE49-F238E27FC236}">
                <a16:creationId xmlns:a16="http://schemas.microsoft.com/office/drawing/2014/main" xmlns="" id="{53B7328C-436B-47AE-927F-AD2BB3FDB40A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9305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9" name="Line 60">
            <a:extLst>
              <a:ext uri="{FF2B5EF4-FFF2-40B4-BE49-F238E27FC236}">
                <a16:creationId xmlns:a16="http://schemas.microsoft.com/office/drawing/2014/main" xmlns="" id="{9D9FDEB4-D69B-4B64-B09E-9CCAB3B8A0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6019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0" name="Line 61">
            <a:extLst>
              <a:ext uri="{FF2B5EF4-FFF2-40B4-BE49-F238E27FC236}">
                <a16:creationId xmlns:a16="http://schemas.microsoft.com/office/drawing/2014/main" xmlns="" id="{4C21B92A-CB7D-4F3D-B066-115711C7F9E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7543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1" name="Line 62">
            <a:extLst>
              <a:ext uri="{FF2B5EF4-FFF2-40B4-BE49-F238E27FC236}">
                <a16:creationId xmlns:a16="http://schemas.microsoft.com/office/drawing/2014/main" xmlns="" id="{D998635C-8ECD-406D-86E5-8DA96C75FB20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7000" y="29146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2" name="Line 63">
            <a:extLst>
              <a:ext uri="{FF2B5EF4-FFF2-40B4-BE49-F238E27FC236}">
                <a16:creationId xmlns:a16="http://schemas.microsoft.com/office/drawing/2014/main" xmlns="" id="{D67167C8-792A-4857-A44C-24C3A931642F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8588" y="3121025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3" name="Line 64">
            <a:extLst>
              <a:ext uri="{FF2B5EF4-FFF2-40B4-BE49-F238E27FC236}">
                <a16:creationId xmlns:a16="http://schemas.microsoft.com/office/drawing/2014/main" xmlns="" id="{7784E2E4-5E10-4CAA-8F48-605BFDF9663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97638" y="42640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4" name="Line 65">
            <a:extLst>
              <a:ext uri="{FF2B5EF4-FFF2-40B4-BE49-F238E27FC236}">
                <a16:creationId xmlns:a16="http://schemas.microsoft.com/office/drawing/2014/main" xmlns="" id="{F2C548FB-892A-4C10-A4DB-8E7ADC20622E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502400" y="44688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5" name="Line 66">
            <a:extLst>
              <a:ext uri="{FF2B5EF4-FFF2-40B4-BE49-F238E27FC236}">
                <a16:creationId xmlns:a16="http://schemas.microsoft.com/office/drawing/2014/main" xmlns="" id="{32D7D3A4-190A-4448-B26A-FD194DBD01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2295525" y="387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6" name="Line 67">
            <a:extLst>
              <a:ext uri="{FF2B5EF4-FFF2-40B4-BE49-F238E27FC236}">
                <a16:creationId xmlns:a16="http://schemas.microsoft.com/office/drawing/2014/main" xmlns="" id="{828D9D30-4E17-49C3-93C5-5953DFCFEA7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95525" y="4038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7" name="Line 68">
            <a:extLst>
              <a:ext uri="{FF2B5EF4-FFF2-40B4-BE49-F238E27FC236}">
                <a16:creationId xmlns:a16="http://schemas.microsoft.com/office/drawing/2014/main" xmlns="" id="{45B0176C-B512-4CEF-9DD9-C6523FEAB59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09800" y="2133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7719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4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b="1" dirty="0" smtClean="0"/>
              <a:t>Процесс обработки данных</a:t>
            </a:r>
            <a:endParaRPr lang="ru-RU" sz="2800" dirty="0"/>
          </a:p>
        </p:txBody>
      </p:sp>
      <p:pic>
        <p:nvPicPr>
          <p:cNvPr id="4" name="Picture 1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du="http://schemas.microsoft.com/office/word/2023/wordml/word16du" xmlns:w16sdtdh="http://schemas.microsoft.com/office/word/2020/wordml/sdtdatahash" xmlns:w16sdtfl="http://schemas.microsoft.com/office/word/2024/wordml/sdtformatlock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16726" y="1600200"/>
            <a:ext cx="791054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C92497-2A7A-4E57-9FE8-51828B0F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dirty="0" smtClean="0"/>
              <a:t>Темы лекции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8438BB-0323-4679-AEE9-4CA675AF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Возможности операторов SQL SELECT</a:t>
            </a:r>
          </a:p>
          <a:p>
            <a:pPr algn="l" rtl="0"/>
            <a:r>
              <a:rPr lang="en-US" dirty="0"/>
              <a:t>Арифметические выражения и значения NULL в операторе SELECT</a:t>
            </a:r>
          </a:p>
          <a:p>
            <a:pPr algn="l" rtl="0"/>
            <a:r>
              <a:rPr lang="en-US" dirty="0"/>
              <a:t>Псевдонимы столбцов</a:t>
            </a:r>
          </a:p>
          <a:p>
            <a:pPr algn="l" rtl="0"/>
            <a:r>
              <a:rPr lang="en-US" dirty="0"/>
              <a:t>Использование оператора конкатенации, строк литеральных символов, альтернативного оператора кавычек и ключевого слова DISTINCT</a:t>
            </a:r>
          </a:p>
          <a:p>
            <a:r>
              <a:rPr lang="en-US" dirty="0" err="1"/>
              <a:t>Команда</a:t>
            </a:r>
            <a:r>
              <a:rPr lang="en-US" dirty="0"/>
              <a:t> </a:t>
            </a:r>
            <a:r>
              <a:rPr lang="en-US" dirty="0" smtClean="0"/>
              <a:t>DESCRIBE </a:t>
            </a:r>
            <a:endParaRPr lang="en-US" dirty="0"/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65697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4AF7D6-3737-46AC-8635-7E822DC6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3200" dirty="0" err="1"/>
              <a:t>Возможности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SQL</a:t>
            </a:r>
            <a:r>
              <a:rPr lang="ru-RU" altLang="ru-RU" sz="3200" dirty="0" smtClean="0"/>
              <a:t> –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ru-RU" altLang="ru-RU" sz="3200" dirty="0" err="1" smtClean="0">
                <a:latin typeface="Courier New" panose="02070309020205020404" pitchFamily="49" charset="0"/>
              </a:rPr>
              <a:t>комманда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en-US" altLang="ru-RU" sz="3200" dirty="0" smtClean="0">
                <a:latin typeface="Courier New" panose="02070309020205020404" pitchFamily="49" charset="0"/>
              </a:rPr>
              <a:t>SELECT</a:t>
            </a:r>
            <a:endParaRPr lang="ru-RU" sz="3200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AFADF2E-AC4A-4874-A9FA-57C7B430EA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xmlns="" id="{BFBD4047-FAC2-4C01-B896-4ECBB1F568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xmlns="" id="{28A0E5D9-CAA7-4AE6-B0F0-470F2BE800D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216275" y="4360863"/>
            <a:ext cx="261938" cy="1325562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xmlns="" id="{4C9BDB7C-692B-4030-B816-7B28F31773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662613" y="4365625"/>
            <a:ext cx="261937" cy="13255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30">
            <a:extLst>
              <a:ext uri="{FF2B5EF4-FFF2-40B4-BE49-F238E27FC236}">
                <a16:creationId xmlns:a16="http://schemas.microsoft.com/office/drawing/2014/main" xmlns="" id="{64B38758-A29E-46DE-8DBE-A4E039272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790700"/>
            <a:ext cx="1428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Выбор</a:t>
            </a:r>
          </a:p>
        </p:txBody>
      </p:sp>
      <p:sp>
        <p:nvSpPr>
          <p:cNvPr id="9" name="Rectangle 31">
            <a:extLst>
              <a:ext uri="{FF2B5EF4-FFF2-40B4-BE49-F238E27FC236}">
                <a16:creationId xmlns:a16="http://schemas.microsoft.com/office/drawing/2014/main" xmlns="" id="{FBED93BD-5E22-4593-80A5-D1FAA6B7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1784350"/>
            <a:ext cx="15509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Проекция</a:t>
            </a:r>
          </a:p>
        </p:txBody>
      </p:sp>
      <p:sp>
        <p:nvSpPr>
          <p:cNvPr id="10" name="Line 32">
            <a:extLst>
              <a:ext uri="{FF2B5EF4-FFF2-40B4-BE49-F238E27FC236}">
                <a16:creationId xmlns:a16="http://schemas.microsoft.com/office/drawing/2014/main" xmlns="" id="{95991302-991D-4C81-9822-ABED254079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609850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1" name="Line 33">
            <a:extLst>
              <a:ext uri="{FF2B5EF4-FFF2-40B4-BE49-F238E27FC236}">
                <a16:creationId xmlns:a16="http://schemas.microsoft.com/office/drawing/2014/main" xmlns="" id="{624DAB1E-9B59-4E40-8178-A41BD85A9B2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1452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2" name="Line 34">
            <a:extLst>
              <a:ext uri="{FF2B5EF4-FFF2-40B4-BE49-F238E27FC236}">
                <a16:creationId xmlns:a16="http://schemas.microsoft.com/office/drawing/2014/main" xmlns="" id="{F55947AF-A220-4808-9868-2B94BF5E3A6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511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3" name="Line 35">
            <a:extLst>
              <a:ext uri="{FF2B5EF4-FFF2-40B4-BE49-F238E27FC236}">
                <a16:creationId xmlns:a16="http://schemas.microsoft.com/office/drawing/2014/main" xmlns="" id="{0A3291E2-963F-4421-A706-6C7DCEFACC4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664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4" name="Line 36">
            <a:extLst>
              <a:ext uri="{FF2B5EF4-FFF2-40B4-BE49-F238E27FC236}">
                <a16:creationId xmlns:a16="http://schemas.microsoft.com/office/drawing/2014/main" xmlns="" id="{2CCFEEF2-8EA2-40ED-94B6-6A6BB5E9577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816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5" name="Line 37">
            <a:extLst>
              <a:ext uri="{FF2B5EF4-FFF2-40B4-BE49-F238E27FC236}">
                <a16:creationId xmlns:a16="http://schemas.microsoft.com/office/drawing/2014/main" xmlns="" id="{418E146E-6E2D-413E-8EDF-02723D11E9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9688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xmlns="" id="{365B8C3F-4CA1-446A-8460-DD3D0DF87C4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1212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7" name="Line 39">
            <a:extLst>
              <a:ext uri="{FF2B5EF4-FFF2-40B4-BE49-F238E27FC236}">
                <a16:creationId xmlns:a16="http://schemas.microsoft.com/office/drawing/2014/main" xmlns="" id="{4C876837-7423-464A-9887-4940C1EC5ED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273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8" name="Line 40">
            <a:extLst>
              <a:ext uri="{FF2B5EF4-FFF2-40B4-BE49-F238E27FC236}">
                <a16:creationId xmlns:a16="http://schemas.microsoft.com/office/drawing/2014/main" xmlns="" id="{CB7946E4-12D2-4EBA-BED5-DB8346DA521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426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9" name="Line 41">
            <a:extLst>
              <a:ext uri="{FF2B5EF4-FFF2-40B4-BE49-F238E27FC236}">
                <a16:creationId xmlns:a16="http://schemas.microsoft.com/office/drawing/2014/main" xmlns="" id="{B3D24760-4423-4D4B-9BB7-3C78E5FFC5A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578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Line 42">
            <a:extLst>
              <a:ext uri="{FF2B5EF4-FFF2-40B4-BE49-F238E27FC236}">
                <a16:creationId xmlns:a16="http://schemas.microsoft.com/office/drawing/2014/main" xmlns="" id="{DB225160-778D-41CE-B04F-0D326E48D58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81313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1" name="Line 43">
            <a:extLst>
              <a:ext uri="{FF2B5EF4-FFF2-40B4-BE49-F238E27FC236}">
                <a16:creationId xmlns:a16="http://schemas.microsoft.com/office/drawing/2014/main" xmlns="" id="{5BFCFE1C-E529-4658-898A-BFCF0546134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206750" y="4352925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Line 44">
            <a:extLst>
              <a:ext uri="{FF2B5EF4-FFF2-40B4-BE49-F238E27FC236}">
                <a16:creationId xmlns:a16="http://schemas.microsoft.com/office/drawing/2014/main" xmlns="" id="{0E685386-3604-44BA-B4E8-5F6DA6E0F75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351588" y="4368800"/>
            <a:ext cx="0" cy="1333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3" name="Line 45">
            <a:extLst>
              <a:ext uri="{FF2B5EF4-FFF2-40B4-BE49-F238E27FC236}">
                <a16:creationId xmlns:a16="http://schemas.microsoft.com/office/drawing/2014/main" xmlns="" id="{D655EFD7-B0DA-4F14-A48D-2FE8843E6A0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24550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4" name="Line 46">
            <a:extLst>
              <a:ext uri="{FF2B5EF4-FFF2-40B4-BE49-F238E27FC236}">
                <a16:creationId xmlns:a16="http://schemas.microsoft.com/office/drawing/2014/main" xmlns="" id="{0739875A-8B26-4DC3-B266-93661ABB42E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513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5" name="Line 47">
            <a:extLst>
              <a:ext uri="{FF2B5EF4-FFF2-40B4-BE49-F238E27FC236}">
                <a16:creationId xmlns:a16="http://schemas.microsoft.com/office/drawing/2014/main" xmlns="" id="{6E55FCF4-F3D5-4B67-8624-BD6C7D53516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665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6" name="Line 48">
            <a:extLst>
              <a:ext uri="{FF2B5EF4-FFF2-40B4-BE49-F238E27FC236}">
                <a16:creationId xmlns:a16="http://schemas.microsoft.com/office/drawing/2014/main" xmlns="" id="{FBFE13EA-1EA0-455D-9D43-45F2CA21CAF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818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49">
            <a:extLst>
              <a:ext uri="{FF2B5EF4-FFF2-40B4-BE49-F238E27FC236}">
                <a16:creationId xmlns:a16="http://schemas.microsoft.com/office/drawing/2014/main" xmlns="" id="{2036BE6F-BAF8-44EA-ACC5-32594A7340F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9704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8" name="Line 50">
            <a:extLst>
              <a:ext uri="{FF2B5EF4-FFF2-40B4-BE49-F238E27FC236}">
                <a16:creationId xmlns:a16="http://schemas.microsoft.com/office/drawing/2014/main" xmlns="" id="{4EDCFD3B-E2CA-4A70-B424-53ED035710C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1228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51">
            <a:extLst>
              <a:ext uri="{FF2B5EF4-FFF2-40B4-BE49-F238E27FC236}">
                <a16:creationId xmlns:a16="http://schemas.microsoft.com/office/drawing/2014/main" xmlns="" id="{8DED34C4-C20D-4C0B-8CA4-25F8C6713A4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275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0" name="Line 52">
            <a:extLst>
              <a:ext uri="{FF2B5EF4-FFF2-40B4-BE49-F238E27FC236}">
                <a16:creationId xmlns:a16="http://schemas.microsoft.com/office/drawing/2014/main" xmlns="" id="{BDE89275-4281-4520-801D-C8DF228D79C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427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53">
            <a:extLst>
              <a:ext uri="{FF2B5EF4-FFF2-40B4-BE49-F238E27FC236}">
                <a16:creationId xmlns:a16="http://schemas.microsoft.com/office/drawing/2014/main" xmlns="" id="{79BD51E3-035F-467A-8538-F6757BB5369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580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2" name="Line 54">
            <a:extLst>
              <a:ext uri="{FF2B5EF4-FFF2-40B4-BE49-F238E27FC236}">
                <a16:creationId xmlns:a16="http://schemas.microsoft.com/office/drawing/2014/main" xmlns="" id="{DBF6328E-72BF-4C9C-BDCC-77A855143DD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891338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55">
            <a:extLst>
              <a:ext uri="{FF2B5EF4-FFF2-40B4-BE49-F238E27FC236}">
                <a16:creationId xmlns:a16="http://schemas.microsoft.com/office/drawing/2014/main" xmlns="" id="{A50E9571-FAC0-45AA-B665-2FDE8190C2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721677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4" name="Line 56">
            <a:extLst>
              <a:ext uri="{FF2B5EF4-FFF2-40B4-BE49-F238E27FC236}">
                <a16:creationId xmlns:a16="http://schemas.microsoft.com/office/drawing/2014/main" xmlns="" id="{D23CFA66-3958-440A-92CA-DFDF07BDD68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643688" y="4351338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Rectangle 57">
            <a:extLst>
              <a:ext uri="{FF2B5EF4-FFF2-40B4-BE49-F238E27FC236}">
                <a16:creationId xmlns:a16="http://schemas.microsoft.com/office/drawing/2014/main" xmlns="" id="{B3D92E07-4ABA-4E4D-A586-63460285C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5808663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:a16="http://schemas.microsoft.com/office/drawing/2014/main" xmlns="" id="{C196CBBE-3784-4A06-8BDE-AC4A3506A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8039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2</a:t>
            </a:r>
          </a:p>
        </p:txBody>
      </p:sp>
      <p:sp>
        <p:nvSpPr>
          <p:cNvPr id="37" name="Rectangle 59">
            <a:extLst>
              <a:ext uri="{FF2B5EF4-FFF2-40B4-BE49-F238E27FC236}">
                <a16:creationId xmlns:a16="http://schemas.microsoft.com/office/drawing/2014/main" xmlns="" id="{691DCB52-CB38-4903-A1D0-502468623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05225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8" name="Rectangle 60">
            <a:extLst>
              <a:ext uri="{FF2B5EF4-FFF2-40B4-BE49-F238E27FC236}">
                <a16:creationId xmlns:a16="http://schemas.microsoft.com/office/drawing/2014/main" xmlns="" id="{91D019E4-2803-402E-87E4-63C768130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3708400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:a16="http://schemas.microsoft.com/office/drawing/2014/main" xmlns="" id="{DAF4C18A-6065-4778-9F9D-2679FC1A1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553" y="4545387"/>
            <a:ext cx="706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 dirty="0" err="1"/>
              <a:t>Присоединиться</a:t>
            </a:r>
            <a:endParaRPr lang="en-US" altLang="ru-RU" sz="2000" dirty="0"/>
          </a:p>
        </p:txBody>
      </p:sp>
      <p:sp>
        <p:nvSpPr>
          <p:cNvPr id="40" name="Line 74">
            <a:extLst>
              <a:ext uri="{FF2B5EF4-FFF2-40B4-BE49-F238E27FC236}">
                <a16:creationId xmlns:a16="http://schemas.microsoft.com/office/drawing/2014/main" xmlns="" id="{F3CA3189-2F3A-433F-8687-636D1CA9BE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5067300"/>
            <a:ext cx="2114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Rectangle 76">
            <a:extLst>
              <a:ext uri="{FF2B5EF4-FFF2-40B4-BE49-F238E27FC236}">
                <a16:creationId xmlns:a16="http://schemas.microsoft.com/office/drawing/2014/main" xmlns="" id="{5AD5FEF0-0C35-4B5E-8FB3-F32F4324AA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xmlns="" id="{9A41E05B-2401-4AE9-A70B-4F02273F88C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92275" y="2268538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xmlns="" id="{248B339A-153F-4BDB-B45B-693A15F5B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13400" y="22574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xmlns="" id="{47ED3881-8CDF-4FBE-9B13-38BB1735E891}"/>
              </a:ext>
            </a:extLst>
          </p:cNvPr>
          <p:cNvGrpSpPr>
            <a:grpSpLocks/>
          </p:cNvGrpSpPr>
          <p:nvPr/>
        </p:nvGrpSpPr>
        <p:grpSpPr bwMode="auto">
          <a:xfrm>
            <a:off x="1974850" y="2279650"/>
            <a:ext cx="1274763" cy="1327150"/>
            <a:chOff x="1244" y="1460"/>
            <a:chExt cx="803" cy="836"/>
          </a:xfrm>
        </p:grpSpPr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xmlns="" id="{B9BF3803-0C4D-47C4-9814-F8D075E8A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1460"/>
              <a:ext cx="42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xmlns="" id="{467C40EE-CC94-4F46-9700-4374EA97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460"/>
              <a:ext cx="19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:a16="http://schemas.microsoft.com/office/drawing/2014/main" xmlns="" id="{501812F0-EA7F-4F9A-9DE9-770E73BCCD7B}"/>
              </a:ext>
            </a:extLst>
          </p:cNvPr>
          <p:cNvGrpSpPr>
            <a:grpSpLocks/>
          </p:cNvGrpSpPr>
          <p:nvPr/>
        </p:nvGrpSpPr>
        <p:grpSpPr bwMode="auto">
          <a:xfrm>
            <a:off x="5622925" y="2420938"/>
            <a:ext cx="1825625" cy="1066800"/>
            <a:chOff x="3422" y="1549"/>
            <a:chExt cx="1150" cy="672"/>
          </a:xfrm>
        </p:grpSpPr>
        <p:sp>
          <p:nvSpPr>
            <p:cNvPr id="48" name="Rectangle 10">
              <a:extLst>
                <a:ext uri="{FF2B5EF4-FFF2-40B4-BE49-F238E27FC236}">
                  <a16:creationId xmlns:a16="http://schemas.microsoft.com/office/drawing/2014/main" xmlns="" id="{C3389C8D-0F88-4E40-AAE0-0C263FCC5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741"/>
              <a:ext cx="1150" cy="91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9" name="Rectangle 11">
              <a:extLst>
                <a:ext uri="{FF2B5EF4-FFF2-40B4-BE49-F238E27FC236}">
                  <a16:creationId xmlns:a16="http://schemas.microsoft.com/office/drawing/2014/main" xmlns="" id="{CB0E96A6-A54D-4144-9187-672E95D2A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2026"/>
              <a:ext cx="1150" cy="19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50" name="Rectangle 12">
              <a:extLst>
                <a:ext uri="{FF2B5EF4-FFF2-40B4-BE49-F238E27FC236}">
                  <a16:creationId xmlns:a16="http://schemas.microsoft.com/office/drawing/2014/main" xmlns="" id="{5131C601-7980-4291-99E1-2727C47B4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549"/>
              <a:ext cx="1150" cy="8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sp>
        <p:nvSpPr>
          <p:cNvPr id="51" name="Line 13">
            <a:extLst>
              <a:ext uri="{FF2B5EF4-FFF2-40B4-BE49-F238E27FC236}">
                <a16:creationId xmlns:a16="http://schemas.microsoft.com/office/drawing/2014/main" xmlns="" id="{E877E857-C95F-4FBB-AF4E-D6CCA19FA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416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2" name="Line 14">
            <a:extLst>
              <a:ext uri="{FF2B5EF4-FFF2-40B4-BE49-F238E27FC236}">
                <a16:creationId xmlns:a16="http://schemas.microsoft.com/office/drawing/2014/main" xmlns="" id="{C07D6A4D-C63B-4645-8B59-DF4339BDF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559050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3" name="Line 15">
            <a:extLst>
              <a:ext uri="{FF2B5EF4-FFF2-40B4-BE49-F238E27FC236}">
                <a16:creationId xmlns:a16="http://schemas.microsoft.com/office/drawing/2014/main" xmlns="" id="{3A9E9DE4-9656-4758-935C-FA5738663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720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4" name="Line 16">
            <a:extLst>
              <a:ext uri="{FF2B5EF4-FFF2-40B4-BE49-F238E27FC236}">
                <a16:creationId xmlns:a16="http://schemas.microsoft.com/office/drawing/2014/main" xmlns="" id="{7C85CF57-C8D5-4344-9117-342588107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8733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5" name="Line 17">
            <a:extLst>
              <a:ext uri="{FF2B5EF4-FFF2-40B4-BE49-F238E27FC236}">
                <a16:creationId xmlns:a16="http://schemas.microsoft.com/office/drawing/2014/main" xmlns="" id="{48F35525-99AE-4DD6-A355-1CE6D2CD6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0257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xmlns="" id="{77B76401-48E6-4FA0-A482-FEC82C82C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178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7" name="Line 19">
            <a:extLst>
              <a:ext uri="{FF2B5EF4-FFF2-40B4-BE49-F238E27FC236}">
                <a16:creationId xmlns:a16="http://schemas.microsoft.com/office/drawing/2014/main" xmlns="" id="{45F1F269-EF42-4AE2-B40E-C0571899E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3305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8" name="Line 20">
            <a:extLst>
              <a:ext uri="{FF2B5EF4-FFF2-40B4-BE49-F238E27FC236}">
                <a16:creationId xmlns:a16="http://schemas.microsoft.com/office/drawing/2014/main" xmlns="" id="{1533345C-93FF-4D9B-B4D3-995EBFA03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482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47" name="Group 21">
            <a:extLst>
              <a:ext uri="{FF2B5EF4-FFF2-40B4-BE49-F238E27FC236}">
                <a16:creationId xmlns:a16="http://schemas.microsoft.com/office/drawing/2014/main" xmlns="" id="{7BD77914-981D-448C-95B2-1ACD5D7ABDFB}"/>
              </a:ext>
            </a:extLst>
          </p:cNvPr>
          <p:cNvGrpSpPr>
            <a:grpSpLocks/>
          </p:cNvGrpSpPr>
          <p:nvPr/>
        </p:nvGrpSpPr>
        <p:grpSpPr bwMode="auto">
          <a:xfrm>
            <a:off x="5886450" y="2259013"/>
            <a:ext cx="1292225" cy="1347787"/>
            <a:chOff x="3708" y="1414"/>
            <a:chExt cx="814" cy="867"/>
          </a:xfrm>
        </p:grpSpPr>
        <p:sp>
          <p:nvSpPr>
            <p:cNvPr id="60" name="Line 22">
              <a:extLst>
                <a:ext uri="{FF2B5EF4-FFF2-40B4-BE49-F238E27FC236}">
                  <a16:creationId xmlns:a16="http://schemas.microsoft.com/office/drawing/2014/main" xmlns="" id="{C7624A6C-3313-4A2F-A9F1-80AEF0043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1" name="Line 23">
              <a:extLst>
                <a:ext uri="{FF2B5EF4-FFF2-40B4-BE49-F238E27FC236}">
                  <a16:creationId xmlns:a16="http://schemas.microsoft.com/office/drawing/2014/main" xmlns="" id="{D69D5575-FEA8-4185-B94A-82826D83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2" name="Line 24">
              <a:extLst>
                <a:ext uri="{FF2B5EF4-FFF2-40B4-BE49-F238E27FC236}">
                  <a16:creationId xmlns:a16="http://schemas.microsoft.com/office/drawing/2014/main" xmlns="" id="{2F5395AD-1C73-456D-922E-F71D53C0A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7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3" name="Line 25">
              <a:extLst>
                <a:ext uri="{FF2B5EF4-FFF2-40B4-BE49-F238E27FC236}">
                  <a16:creationId xmlns:a16="http://schemas.microsoft.com/office/drawing/2014/main" xmlns="" id="{C4076F87-0FE3-4CB4-86A9-D6C08914A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2" y="1422"/>
              <a:ext cx="0" cy="8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</p:grpSp>
      <p:sp>
        <p:nvSpPr>
          <p:cNvPr id="64" name="Line 61">
            <a:extLst>
              <a:ext uri="{FF2B5EF4-FFF2-40B4-BE49-F238E27FC236}">
                <a16:creationId xmlns:a16="http://schemas.microsoft.com/office/drawing/2014/main" xmlns="" id="{6A8D4D84-05C8-48E1-8B68-9E288E31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0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5" name="Line 62">
            <a:extLst>
              <a:ext uri="{FF2B5EF4-FFF2-40B4-BE49-F238E27FC236}">
                <a16:creationId xmlns:a16="http://schemas.microsoft.com/office/drawing/2014/main" xmlns="" id="{F4E04DCB-0F36-4E86-81BA-B81B6E10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5325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6" name="Line 63">
            <a:extLst>
              <a:ext uri="{FF2B5EF4-FFF2-40B4-BE49-F238E27FC236}">
                <a16:creationId xmlns:a16="http://schemas.microsoft.com/office/drawing/2014/main" xmlns="" id="{F3DCB5A4-8431-4031-A74D-FFFE1F925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427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7" name="Line 64">
            <a:extLst>
              <a:ext uri="{FF2B5EF4-FFF2-40B4-BE49-F238E27FC236}">
                <a16:creationId xmlns:a16="http://schemas.microsoft.com/office/drawing/2014/main" xmlns="" id="{0449A786-7BF3-41D1-A85A-0F8FF7B9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579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8" name="Line 65">
            <a:extLst>
              <a:ext uri="{FF2B5EF4-FFF2-40B4-BE49-F238E27FC236}">
                <a16:creationId xmlns:a16="http://schemas.microsoft.com/office/drawing/2014/main" xmlns="" id="{8FC5E614-7C15-4AE5-ACBC-2F3B514D2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732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9" name="Line 66">
            <a:extLst>
              <a:ext uri="{FF2B5EF4-FFF2-40B4-BE49-F238E27FC236}">
                <a16:creationId xmlns:a16="http://schemas.microsoft.com/office/drawing/2014/main" xmlns="" id="{E7236B94-559B-4F8D-94F2-E92E78979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8844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0" name="Line 67">
            <a:extLst>
              <a:ext uri="{FF2B5EF4-FFF2-40B4-BE49-F238E27FC236}">
                <a16:creationId xmlns:a16="http://schemas.microsoft.com/office/drawing/2014/main" xmlns="" id="{2A25EF34-6246-45AA-AE87-CBA06717B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0368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1" name="Line 68">
            <a:extLst>
              <a:ext uri="{FF2B5EF4-FFF2-40B4-BE49-F238E27FC236}">
                <a16:creationId xmlns:a16="http://schemas.microsoft.com/office/drawing/2014/main" xmlns="" id="{81FFBF2C-57B3-4CD7-B50A-7119E7881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189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2" name="Line 69">
            <a:extLst>
              <a:ext uri="{FF2B5EF4-FFF2-40B4-BE49-F238E27FC236}">
                <a16:creationId xmlns:a16="http://schemas.microsoft.com/office/drawing/2014/main" xmlns="" id="{F9AFBE38-26AE-4544-9453-811FB198B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341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3" name="Line 70">
            <a:extLst>
              <a:ext uri="{FF2B5EF4-FFF2-40B4-BE49-F238E27FC236}">
                <a16:creationId xmlns:a16="http://schemas.microsoft.com/office/drawing/2014/main" xmlns="" id="{519F91FA-090E-4A1A-8820-96ED57C2E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494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4" name="Line 71">
            <a:extLst>
              <a:ext uri="{FF2B5EF4-FFF2-40B4-BE49-F238E27FC236}">
                <a16:creationId xmlns:a16="http://schemas.microsoft.com/office/drawing/2014/main" xmlns="" id="{A95C06FA-2528-46B2-B2DE-E523E5285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2113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5" name="Line 72">
            <a:extLst>
              <a:ext uri="{FF2B5EF4-FFF2-40B4-BE49-F238E27FC236}">
                <a16:creationId xmlns:a16="http://schemas.microsoft.com/office/drawing/2014/main" xmlns="" id="{5D324F1F-332D-46AB-87A8-4E1182DE3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2259013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A193DE3B-E532-4E21-9CF2-B30B0C89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574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7" name="Rectangle 77">
            <a:extLst>
              <a:ext uri="{FF2B5EF4-FFF2-40B4-BE49-F238E27FC236}">
                <a16:creationId xmlns:a16="http://schemas.microsoft.com/office/drawing/2014/main" xmlns="" id="{4782F764-A0AA-41DC-8A61-3DB06D8C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268538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8" name="Rectangle 78">
            <a:extLst>
              <a:ext uri="{FF2B5EF4-FFF2-40B4-BE49-F238E27FC236}">
                <a16:creationId xmlns:a16="http://schemas.microsoft.com/office/drawing/2014/main" xmlns="" id="{567D51F2-FD42-42F1-9574-DB4ABFD5EE3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1806132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Стандарт</a:t>
            </a:r>
            <a:r>
              <a:rPr spc="-10" dirty="0"/>
              <a:t> </a:t>
            </a:r>
            <a:r>
              <a:rPr spc="-25" dirty="0"/>
              <a:t>SQL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7601584" cy="32579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1244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(Structured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Query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структурированный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язык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запросов)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стандарт </a:t>
            </a:r>
            <a:r>
              <a:rPr sz="1400" spc="-20" dirty="0">
                <a:latin typeface="Microsoft Sans Serif"/>
                <a:cs typeface="Microsoft Sans Serif"/>
              </a:rPr>
              <a:t>языка </a:t>
            </a:r>
            <a:r>
              <a:rPr sz="1400" dirty="0">
                <a:latin typeface="Microsoft Sans Serif"/>
                <a:cs typeface="Microsoft Sans Serif"/>
              </a:rPr>
              <a:t>для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работы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данными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базах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данных.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История:</a:t>
            </a:r>
            <a:endParaRPr sz="1400">
              <a:latin typeface="Microsoft Sans Serif"/>
              <a:cs typeface="Microsoft Sans Serif"/>
            </a:endParaRPr>
          </a:p>
          <a:p>
            <a:pPr marL="469900" marR="5080" indent="-3175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Microsoft Sans Serif"/>
                <a:cs typeface="Microsoft Sans Serif"/>
              </a:rPr>
              <a:t>Прототип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сначала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QBE</a:t>
            </a:r>
            <a:r>
              <a:rPr sz="1400" dirty="0">
                <a:latin typeface="Microsoft Sans Serif"/>
                <a:cs typeface="Microsoft Sans Serif"/>
              </a:rPr>
              <a:t>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затем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SEQUEL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(Structured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English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Language)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315" dirty="0">
                <a:latin typeface="Microsoft Sans Serif"/>
                <a:cs typeface="Microsoft Sans Serif"/>
              </a:rPr>
              <a:t>– </a:t>
            </a:r>
            <a:r>
              <a:rPr sz="1400" dirty="0">
                <a:latin typeface="Microsoft Sans Serif"/>
                <a:cs typeface="Microsoft Sans Serif"/>
              </a:rPr>
              <a:t>был</a:t>
            </a:r>
            <a:r>
              <a:rPr sz="1400" spc="-10" dirty="0">
                <a:latin typeface="Microsoft Sans Serif"/>
                <a:cs typeface="Microsoft Sans Serif"/>
              </a:rPr>
              <a:t> разработан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начале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70</a:t>
            </a: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х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годов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IBM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Research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 реализован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СУБД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System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R.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1989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первый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ANSI/ISO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(вторая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редакция,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первая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была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1987</a:t>
            </a:r>
            <a:endParaRPr sz="14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г.).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Однако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развитие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технологий</a:t>
            </a:r>
            <a:r>
              <a:rPr sz="1400" spc="-45" dirty="0">
                <a:latin typeface="Microsoft Sans Serif"/>
                <a:cs typeface="Microsoft Sans Serif"/>
              </a:rPr>
              <a:t> 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потребовали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его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доработки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расширения.</a:t>
            </a:r>
            <a:endParaRPr sz="1400">
              <a:latin typeface="Microsoft Sans Serif"/>
              <a:cs typeface="Microsoft Sans Serif"/>
            </a:endParaRPr>
          </a:p>
          <a:p>
            <a:pPr marL="469900" marR="186690" indent="-317500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1992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92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или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 2.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Практически </a:t>
            </a:r>
            <a:r>
              <a:rPr sz="1400" dirty="0">
                <a:latin typeface="Microsoft Sans Serif"/>
                <a:cs typeface="Microsoft Sans Serif"/>
              </a:rPr>
              <a:t>все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современные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реляционные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(и </a:t>
            </a:r>
            <a:r>
              <a:rPr sz="1400" dirty="0">
                <a:latin typeface="Microsoft Sans Serif"/>
                <a:cs typeface="Microsoft Sans Serif"/>
              </a:rPr>
              <a:t>постреляционные)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СУБД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поддерживают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полностью.</a:t>
            </a:r>
            <a:endParaRPr sz="1400">
              <a:latin typeface="Microsoft Sans Serif"/>
              <a:cs typeface="Microsoft Sans Serif"/>
            </a:endParaRPr>
          </a:p>
          <a:p>
            <a:pPr marL="469900" marR="516890" indent="-317500" algn="just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1999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3.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введены </a:t>
            </a:r>
            <a:r>
              <a:rPr sz="1400" spc="-10" dirty="0">
                <a:latin typeface="Microsoft Sans Serif"/>
                <a:cs typeface="Microsoft Sans Serif"/>
              </a:rPr>
              <a:t>структурированные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типы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и </a:t>
            </a:r>
            <a:r>
              <a:rPr sz="1400" dirty="0">
                <a:latin typeface="Microsoft Sans Serif"/>
                <a:cs typeface="Microsoft Sans Serif"/>
              </a:rPr>
              <a:t>другие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особенности,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позволяющие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сочетать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реляционную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объектную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модель данных.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2016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(введён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JSON).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2023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(ISO/IEC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9075)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https://www.iso.org/standard/76584.html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6817359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E7E7E"/>
                </a:solidFill>
                <a:latin typeface="Arial Black"/>
                <a:cs typeface="Arial Black"/>
              </a:rPr>
              <a:t>SQL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является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традиционным</a:t>
            </a:r>
            <a:r>
              <a:rPr sz="1400" spc="-25" dirty="0">
                <a:latin typeface="Microsoft Sans Serif"/>
                <a:cs typeface="Microsoft Sans Serif"/>
              </a:rPr>
              <a:t> языком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программирования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он не</a:t>
            </a:r>
            <a:r>
              <a:rPr sz="1400" spc="-10" dirty="0">
                <a:latin typeface="Microsoft Sans Serif"/>
                <a:cs typeface="Microsoft Sans Serif"/>
              </a:rPr>
              <a:t> содержит </a:t>
            </a:r>
            <a:r>
              <a:rPr sz="1400" dirty="0">
                <a:latin typeface="Microsoft Sans Serif"/>
                <a:cs typeface="Microsoft Sans Serif"/>
              </a:rPr>
              <a:t>операторы,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позволяющие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осуществлять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пошаговые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действия,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ориентирован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на </a:t>
            </a:r>
            <a:r>
              <a:rPr sz="1400" dirty="0">
                <a:latin typeface="Microsoft Sans Serif"/>
                <a:cs typeface="Microsoft Sans Serif"/>
              </a:rPr>
              <a:t>работу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 </a:t>
            </a:r>
            <a:r>
              <a:rPr sz="1400" spc="-10" dirty="0">
                <a:latin typeface="Microsoft Sans Serif"/>
                <a:cs typeface="Microsoft Sans Serif"/>
              </a:rPr>
              <a:t>множествами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Microsoft Sans Serif"/>
                <a:cs typeface="Microsoft Sans Serif"/>
              </a:rPr>
              <a:t>Другими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словами,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ЧТО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должно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получиться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в </a:t>
            </a:r>
            <a:r>
              <a:rPr sz="1400" spc="-10" dirty="0">
                <a:latin typeface="Microsoft Sans Serif"/>
                <a:cs typeface="Microsoft Sans Serif"/>
              </a:rPr>
              <a:t>результате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выполнения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запроса,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КАК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будет </a:t>
            </a:r>
            <a:r>
              <a:rPr sz="1400" spc="-10" dirty="0">
                <a:latin typeface="Microsoft Sans Serif"/>
                <a:cs typeface="Microsoft Sans Serif"/>
              </a:rPr>
              <a:t>реализовано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Definition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DDL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создаёт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какую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структуру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базы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саму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базу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ALTER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свойства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структуры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0" dirty="0">
                <a:latin typeface="Microsoft Sans Serif"/>
                <a:cs typeface="Microsoft Sans Serif"/>
              </a:rPr>
              <a:t> структуру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Manipulation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DML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SELECT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выборку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(с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2016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DQL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query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INSERT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добавляет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новые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UPDATE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существующие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DELETE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spc="-110" dirty="0"/>
              <a:t> </a:t>
            </a:r>
            <a:r>
              <a:rPr spc="-10" dirty="0"/>
              <a:t>таблицы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6299200" cy="26346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создана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выполнением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оператора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10" dirty="0">
                <a:latin typeface="Microsoft Sans Serif"/>
                <a:cs typeface="Microsoft Sans Serif"/>
              </a:rPr>
              <a:t> TABLE.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dirty="0">
                <a:latin typeface="Microsoft Sans Serif"/>
                <a:cs typeface="Microsoft Sans Serif"/>
              </a:rPr>
              <a:t>Неполный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синтаксис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оператора: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[</a:t>
            </a:r>
            <a:r>
              <a:rPr sz="1400" dirty="0">
                <a:latin typeface="Courier New"/>
                <a:cs typeface="Courier New"/>
              </a:rPr>
              <a:t>IF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EXISTS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]</a:t>
            </a:r>
            <a:r>
              <a:rPr sz="1400" spc="-50" dirty="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table_name</a:t>
            </a:r>
            <a:r>
              <a:rPr sz="1400" spc="-50" dirty="0">
                <a:latin typeface="Courier New"/>
                <a:cs typeface="Courier New"/>
              </a:rPr>
              <a:t> (</a:t>
            </a:r>
            <a:endParaRPr sz="1400">
              <a:latin typeface="Courier New"/>
              <a:cs typeface="Courier New"/>
            </a:endParaRPr>
          </a:p>
          <a:p>
            <a:pPr marL="330835" marR="138049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column1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 </a:t>
            </a:r>
            <a:r>
              <a:rPr sz="1400" dirty="0">
                <a:latin typeface="Courier New"/>
                <a:cs typeface="Courier New"/>
              </a:rPr>
              <a:t>column2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table_constraints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test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(a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varchar(20));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4711065" cy="1472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Удаление</a:t>
            </a:r>
            <a:r>
              <a:rPr sz="1800" spc="-55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таблицы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удалена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оператором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TABLE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DROP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test;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Типы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данных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4837" y="1497499"/>
          <a:ext cx="8023856" cy="5121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964"/>
                <a:gridCol w="2005964"/>
                <a:gridCol w="2005964"/>
                <a:gridCol w="2005964"/>
              </a:tblGrid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Назначение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Тип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Размер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900" spc="-20" dirty="0">
                          <a:latin typeface="Arial MT"/>
                          <a:cs typeface="Arial MT"/>
                        </a:rPr>
                        <a:t> NULL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int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(integer)/bigint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Arial MT"/>
                          <a:cs typeface="Arial MT"/>
                        </a:rPr>
                        <a:t>4/8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449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Текст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191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text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/varchar(256)/</a:t>
                      </a:r>
                      <a:r>
                        <a:rPr sz="1900" i="1" spc="-10" dirty="0">
                          <a:latin typeface="Arial"/>
                          <a:cs typeface="Arial"/>
                        </a:rPr>
                        <a:t>char( </a:t>
                      </a:r>
                      <a:r>
                        <a:rPr sz="1900" i="1" spc="-25" dirty="0">
                          <a:latin typeface="Arial"/>
                          <a:cs typeface="Arial"/>
                        </a:rPr>
                        <a:t>5)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385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длина+1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2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на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символ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''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(прямые</a:t>
                      </a:r>
                      <a:r>
                        <a:rPr sz="19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кавычки)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91440" marR="2482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Деньги/вес/нецелое 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numeric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/decimal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Логический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boolean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false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[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1500" spc="-4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r>
                        <a:rPr sz="1500" spc="-3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1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zone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]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date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2099.12.31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9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время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timestamp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2099.12.31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23:59:59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B43CD-C82B-45C0-8A37-690835C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/>
              <a:t>Синтаксис команды </a:t>
            </a:r>
            <a:r>
              <a:rPr lang="en-US" altLang="ru-RU" dirty="0" smtClean="0"/>
              <a:t>Select</a:t>
            </a:r>
            <a:endParaRPr lang="ru-RU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5565CE12-DF52-4173-8E12-030EBD8F6DA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514600"/>
            <a:ext cx="791845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SELECT - </a:t>
            </a:r>
            <a:r>
              <a:rPr lang="en-US" altLang="ru-RU" dirty="0" err="1" smtClean="0"/>
              <a:t>определяет</a:t>
            </a:r>
            <a:r>
              <a:rPr lang="en-US" altLang="ru-RU" dirty="0" smtClean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, </a:t>
            </a:r>
            <a:r>
              <a:rPr lang="en-US" altLang="ru-RU" dirty="0" err="1"/>
              <a:t>которые</a:t>
            </a:r>
            <a:r>
              <a:rPr lang="en-US" altLang="ru-RU" dirty="0"/>
              <a:t> </a:t>
            </a:r>
            <a:r>
              <a:rPr lang="en-US" altLang="ru-RU" dirty="0" err="1"/>
              <a:t>будут</a:t>
            </a:r>
            <a:r>
              <a:rPr lang="en-US" altLang="ru-RU" dirty="0"/>
              <a:t> </a:t>
            </a:r>
            <a:r>
              <a:rPr lang="en-US" altLang="ru-RU" dirty="0" err="1"/>
              <a:t>отображаться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FROM - </a:t>
            </a:r>
            <a:r>
              <a:rPr lang="en-US" altLang="ru-RU" dirty="0" err="1" smtClean="0"/>
              <a:t>идентифицирует</a:t>
            </a:r>
            <a:r>
              <a:rPr lang="en-US" altLang="ru-RU" dirty="0" smtClean="0"/>
              <a:t> </a:t>
            </a:r>
            <a:r>
              <a:rPr lang="en-US" altLang="ru-RU" dirty="0" err="1"/>
              <a:t>таблицу</a:t>
            </a:r>
            <a:r>
              <a:rPr lang="en-US" altLang="ru-RU" dirty="0"/>
              <a:t>, </a:t>
            </a:r>
            <a:r>
              <a:rPr lang="en-US" altLang="ru-RU" dirty="0" err="1"/>
              <a:t>содержащую</a:t>
            </a:r>
            <a:r>
              <a:rPr lang="en-US" altLang="ru-RU" dirty="0"/>
              <a:t> </a:t>
            </a:r>
            <a:r>
              <a:rPr lang="en-US" altLang="ru-RU" dirty="0" err="1"/>
              <a:t>эти</a:t>
            </a:r>
            <a:r>
              <a:rPr lang="en-US" altLang="ru-RU" dirty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C9CF327-DEEF-4AD2-BD39-FCA5AB6923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6002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{*|[DISTINCT] 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column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|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expression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alias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],...}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 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table;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6045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C4F8C4-67CA-4BF8-BBAE-BBEF448D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>
                <a:latin typeface="Courier New" panose="02070309020205020404" pitchFamily="49" charset="0"/>
              </a:rPr>
              <a:t>Структура </a:t>
            </a:r>
            <a:r>
              <a:rPr lang="en-US" altLang="ru-RU" dirty="0" smtClean="0">
                <a:latin typeface="Courier New" panose="02070309020205020404" pitchFamily="49" charset="0"/>
              </a:rPr>
              <a:t>SELECT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EC48FA4-764A-4F70-B174-8E10243B01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3471" y="1690689"/>
            <a:ext cx="6947746" cy="4376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9734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B74388-7FBC-4F89-8994-4C73A5BF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всех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28C4C064-2F79-475E-BD24-24CE9750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5621338" cy="2039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A2050A51-8342-42FF-BD95-83EEF969131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57413" y="1800224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*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A628857D-AEAD-4E99-9D80-731173E50132}"/>
              </a:ext>
            </a:extLst>
          </p:cNvPr>
          <p:cNvSpPr>
            <a:spLocks noChangeArrowheads="1"/>
          </p:cNvSpPr>
          <p:nvPr/>
        </p:nvSpPr>
        <p:spPr bwMode="blackWhite">
          <a:xfrm flipH="1" flipV="1">
            <a:off x="1627188" y="1876425"/>
            <a:ext cx="292100" cy="2476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416860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ETL /</a:t>
            </a:r>
            <a:r>
              <a:rPr sz="3100" spc="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ELT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04" y="1240049"/>
            <a:ext cx="7106087" cy="54403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CDCF20-FE2E-46E2-B08B-E9013A2E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определенных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5DAE4C37-9536-4C05-A4E7-7EF9947C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2776538" cy="18954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189FBC16-A73E-4FE6-A4D1-88FA9DCBB2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91611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xmlns="" id="{2E322FC1-0123-4BA6-BFCC-F84B154B5A1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907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SELECT department_id, location_id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xmlns="" id="{44960007-5366-460A-82BA-7E4192398B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87166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2101409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80FE17-F6F6-4AC1-B45C-CF1893B9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Написание SQL-выражений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106D-DC81-419A-BB40-0A59B9E7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 algn="l" rtl="0"/>
            <a:r>
              <a:rPr lang="en-US" altLang="ru-RU" dirty="0"/>
              <a:t>Операторы SQL не чувствительны к регистру.</a:t>
            </a:r>
          </a:p>
          <a:p>
            <a:pPr lvl="1" algn="l" rtl="0"/>
            <a:r>
              <a:rPr lang="en-US" altLang="ru-RU" dirty="0"/>
              <a:t>Операторы SQL можно вводить в одну или несколько строк.</a:t>
            </a:r>
          </a:p>
          <a:p>
            <a:pPr lvl="1" algn="l" rtl="0"/>
            <a:r>
              <a:rPr lang="en-US" altLang="ru-RU" dirty="0"/>
              <a:t>Ключевые слова нельзя сокращать или разбивать на строки.</a:t>
            </a:r>
          </a:p>
          <a:p>
            <a:pPr lvl="1" algn="l" rtl="0"/>
            <a:r>
              <a:rPr lang="en-US" altLang="ru-RU" dirty="0"/>
              <a:t>Пункты обычно размещаются на отдельных строках.</a:t>
            </a:r>
          </a:p>
          <a:p>
            <a:pPr lvl="1" algn="l" rtl="0"/>
            <a:r>
              <a:rPr lang="en-US" altLang="ru-RU" dirty="0"/>
              <a:t>Отступы используются для улучшения читабельности.</a:t>
            </a:r>
          </a:p>
          <a:p>
            <a:pPr lvl="1" algn="l" rtl="0"/>
            <a:r>
              <a:rPr lang="ru-RU" altLang="ru-RU" dirty="0" smtClean="0"/>
              <a:t>О</a:t>
            </a:r>
            <a:r>
              <a:rPr lang="en-US" altLang="ru-RU" dirty="0" err="1" smtClean="0"/>
              <a:t>ператоры</a:t>
            </a:r>
            <a:r>
              <a:rPr lang="en-US" altLang="ru-RU" dirty="0" smtClean="0"/>
              <a:t> </a:t>
            </a:r>
            <a:r>
              <a:rPr lang="en-US" altLang="ru-RU" dirty="0"/>
              <a:t>SQL могут быть опционально завершены точкой с запятой (;). </a:t>
            </a:r>
            <a:r>
              <a:rPr lang="ru-RU" altLang="ru-RU" dirty="0" smtClean="0"/>
              <a:t/>
            </a:r>
            <a:br>
              <a:rPr lang="ru-RU" altLang="ru-RU" dirty="0" smtClean="0"/>
            </a:br>
            <a:r>
              <a:rPr lang="en-US" altLang="ru-RU" dirty="0" err="1" smtClean="0"/>
              <a:t>Точки</a:t>
            </a:r>
            <a:r>
              <a:rPr lang="en-US" altLang="ru-RU" dirty="0" smtClean="0"/>
              <a:t> </a:t>
            </a:r>
            <a:r>
              <a:rPr lang="en-US" altLang="ru-RU" dirty="0"/>
              <a:t>с запятой требуются при выполнении нескольких операторов SQL</a:t>
            </a:r>
            <a:r>
              <a:rPr lang="en-US" altLang="ru-RU" dirty="0" smtClean="0"/>
              <a:t>.</a:t>
            </a:r>
            <a:endParaRPr lang="en-US" altLang="ru-RU" dirty="0"/>
          </a:p>
        </p:txBody>
      </p:sp>
    </p:spTree>
    <p:extLst>
      <p:ext uri="{BB962C8B-B14F-4D97-AF65-F5344CB8AC3E}">
        <p14:creationId xmlns:p14="http://schemas.microsoft.com/office/powerpoint/2010/main" xmlns="" val="1968747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B9DB3-03AE-41F6-9A83-61FACB14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/>
              <a:t>Арифметические выражения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173CF260-1C1C-4653-8FD2-5C6D3C32FAB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824288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Умножить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868AB5B-E798-4AA7-87F8-51EC9305DE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824288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/>
            <a:r>
              <a:rPr lang="en-US" altLang="ru-RU" sz="1800"/>
              <a:t>*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D0A77110-076B-41E7-B0A0-8190298E6F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4189413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Разделять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xmlns="" id="{E97CC2C3-3F2C-4124-8C94-80FCDFE435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4189413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/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4E3353E9-F087-4C43-ADEC-6E82D6CD33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441700"/>
            <a:ext cx="29718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Вычитать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xmlns="" id="{7091726B-B000-4ED2-897A-3D68617724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441700"/>
            <a:ext cx="13716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-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xmlns="" id="{E4608935-ED60-4E7A-B919-04817126F99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076575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Добавлять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xmlns="" id="{2728CB2A-BBEB-4B34-BD17-4FE41B931B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076575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+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xmlns="" id="{4B2CDDB9-210B-46FF-B20B-6D6FF6C39E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6500" y="2711450"/>
            <a:ext cx="29718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Описание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xmlns="" id="{BDFF445E-5E50-4363-A187-299B178E9E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74900" y="2711450"/>
            <a:ext cx="13716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Оператор</a:t>
            </a:r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xmlns="" id="{19FDD3C5-1938-40D7-8693-B15D3AD9ED3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434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16">
            <a:extLst>
              <a:ext uri="{FF2B5EF4-FFF2-40B4-BE49-F238E27FC236}">
                <a16:creationId xmlns:a16="http://schemas.microsoft.com/office/drawing/2014/main" xmlns="" id="{98B491C3-2E6D-4E1D-889B-2F7DAFA064C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4417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xmlns="" id="{71470168-0A07-4E8C-B8D2-1C46667E570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824288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18">
            <a:extLst>
              <a:ext uri="{FF2B5EF4-FFF2-40B4-BE49-F238E27FC236}">
                <a16:creationId xmlns:a16="http://schemas.microsoft.com/office/drawing/2014/main" xmlns="" id="{3F3D0767-9C72-42D4-BF08-CBA627F2B5F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554538"/>
            <a:ext cx="4343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19">
            <a:extLst>
              <a:ext uri="{FF2B5EF4-FFF2-40B4-BE49-F238E27FC236}">
                <a16:creationId xmlns:a16="http://schemas.microsoft.com/office/drawing/2014/main" xmlns="" id="{4D964586-00E1-4B48-81EE-00B6F0AFDF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Line 20">
            <a:extLst>
              <a:ext uri="{FF2B5EF4-FFF2-40B4-BE49-F238E27FC236}">
                <a16:creationId xmlns:a16="http://schemas.microsoft.com/office/drawing/2014/main" xmlns="" id="{60984778-8020-4C8A-A563-300647DA40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746500" y="2711450"/>
            <a:ext cx="0" cy="184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7" name="Line 21">
            <a:extLst>
              <a:ext uri="{FF2B5EF4-FFF2-40B4-BE49-F238E27FC236}">
                <a16:creationId xmlns:a16="http://schemas.microsoft.com/office/drawing/2014/main" xmlns="" id="{30A23FC3-0495-417D-BBEC-564B0ED4996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9" name="Line 22">
            <a:extLst>
              <a:ext uri="{FF2B5EF4-FFF2-40B4-BE49-F238E27FC236}">
                <a16:creationId xmlns:a16="http://schemas.microsoft.com/office/drawing/2014/main" xmlns="" id="{C7092741-FEA1-4E29-B817-97D710ED99C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189413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xmlns="" id="{6F371D33-E802-433C-AAE1-EB60D840CD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3" name="Line 24">
            <a:extLst>
              <a:ext uri="{FF2B5EF4-FFF2-40B4-BE49-F238E27FC236}">
                <a16:creationId xmlns:a16="http://schemas.microsoft.com/office/drawing/2014/main" xmlns="" id="{246F21AF-F18C-4ECC-80B0-D0828B9FE7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5" name="Line 25">
            <a:extLst>
              <a:ext uri="{FF2B5EF4-FFF2-40B4-BE49-F238E27FC236}">
                <a16:creationId xmlns:a16="http://schemas.microsoft.com/office/drawing/2014/main" xmlns="" id="{DF2D76D8-92A2-4C88-A12A-9D4C9A55DD6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3381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BA4700-5D42-4799-AA4D-C5B1D229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арифметических операторов</a:t>
            </a:r>
            <a:endParaRPr lang="ru-RU" dirty="0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xmlns="" id="{BAEBB7E5-DE0A-4E3E-AA37-D69D58D3DB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1700" y="51816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44946AD2-13D1-4277-8577-C27AD1FE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933700" cy="2133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xmlns="" id="{451C566D-4C56-4EE4-8535-4461C215D41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71650"/>
            <a:ext cx="7924800" cy="790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salary + 300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A5B38902-3C04-4785-B67A-19F5FAAFB6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1000" y="1863725"/>
            <a:ext cx="20574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3891523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B8DFE-9A83-40D0-8EFC-726BBC6A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Приоритет</a:t>
            </a:r>
            <a:r>
              <a:rPr lang="en-US" altLang="ru-RU" dirty="0"/>
              <a:t> </a:t>
            </a:r>
            <a:r>
              <a:rPr lang="en-US" altLang="ru-RU" dirty="0" err="1" smtClean="0"/>
              <a:t>оператор</a:t>
            </a:r>
            <a:r>
              <a:rPr lang="ru-RU" altLang="ru-RU" dirty="0" err="1" smtClean="0"/>
              <a:t>ов</a:t>
            </a:r>
            <a:endParaRPr lang="ru-RU" dirty="0"/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xmlns="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50851505-E838-4248-AF0C-19C7457D857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78435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12*salary+100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93859BC1-22FE-49FE-8E45-9165203F29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71988" y="1851025"/>
            <a:ext cx="2057400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xmlns="" id="{984FC317-2F84-4B3D-A499-C35A01042CC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3883025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12*(salary+100)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xmlns="" id="{05BF89DA-4011-40C9-987C-074E33E397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0875" y="3940175"/>
            <a:ext cx="2320925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xmlns="" id="{51E440B7-D5F6-4467-A9F9-8B5F30EFEB7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1600" y="1939925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xmlns="" id="{0A7CAB00-1911-4EBE-A4CF-A2E85EE920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0013" y="3983038"/>
            <a:ext cx="341312" cy="341312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xmlns="" id="{3992C387-43A3-4F0E-862B-C9E5501F38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7100" y="344011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xmlns="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xmlns="" id="{2439D8E4-28AB-4AB5-A775-03EDAB0A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3181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xmlns="" id="{931E3CDF-865D-41F6-898C-947661EC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3086100" cy="971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84661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033AD9-F482-4710-BAD9-3DA6C163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3200" dirty="0" err="1"/>
              <a:t>Определение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NULL-</a:t>
            </a:r>
            <a:r>
              <a:rPr lang="en-US" altLang="ru-RU" sz="3200" dirty="0" err="1" smtClean="0"/>
              <a:t>значения</a:t>
            </a:r>
            <a:endParaRPr lang="ru-RU" sz="3200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xmlns="" id="{A2B32B1A-76AF-4079-8DBC-94572EFB8AB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0"/>
            <a:ext cx="7918450" cy="109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/>
              <a:t>Null—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значение</a:t>
            </a:r>
            <a:r>
              <a:rPr lang="en-US" altLang="ru-RU" dirty="0"/>
              <a:t>, </a:t>
            </a:r>
            <a:r>
              <a:rPr lang="en-US" altLang="ru-RU" dirty="0" err="1"/>
              <a:t>которое</a:t>
            </a:r>
            <a:r>
              <a:rPr lang="en-US" altLang="ru-RU" dirty="0"/>
              <a:t> </a:t>
            </a:r>
            <a:r>
              <a:rPr lang="en-US" altLang="ru-RU" dirty="0" err="1"/>
              <a:t>недоступно</a:t>
            </a:r>
            <a:r>
              <a:rPr lang="en-US" altLang="ru-RU" dirty="0"/>
              <a:t>,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назначено</a:t>
            </a:r>
            <a:r>
              <a:rPr lang="en-US" altLang="ru-RU" dirty="0"/>
              <a:t>, </a:t>
            </a:r>
            <a:r>
              <a:rPr lang="en-US" altLang="ru-RU" dirty="0" err="1"/>
              <a:t>неизвестно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неприменимо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/>
              <a:t>Null 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то</a:t>
            </a:r>
            <a:r>
              <a:rPr lang="en-US" altLang="ru-RU" dirty="0"/>
              <a:t> </a:t>
            </a:r>
            <a:r>
              <a:rPr lang="en-US" altLang="ru-RU" dirty="0" err="1"/>
              <a:t>же</a:t>
            </a:r>
            <a:r>
              <a:rPr lang="en-US" altLang="ru-RU" dirty="0"/>
              <a:t> </a:t>
            </a:r>
            <a:r>
              <a:rPr lang="en-US" altLang="ru-RU" dirty="0" err="1"/>
              <a:t>самое</a:t>
            </a:r>
            <a:r>
              <a:rPr lang="en-US" altLang="ru-RU" dirty="0"/>
              <a:t>, </a:t>
            </a:r>
            <a:r>
              <a:rPr lang="en-US" altLang="ru-RU" dirty="0" err="1"/>
              <a:t>что</a:t>
            </a:r>
            <a:r>
              <a:rPr lang="en-US" altLang="ru-RU" dirty="0"/>
              <a:t> </a:t>
            </a:r>
            <a:r>
              <a:rPr lang="en-US" altLang="ru-RU" dirty="0" err="1"/>
              <a:t>ноль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пробел</a:t>
            </a:r>
            <a:r>
              <a:rPr lang="en-US" altLang="ru-RU" dirty="0"/>
              <a:t>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xmlns="" id="{387FFC43-D8DE-4668-AFE2-37247C84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4191000"/>
            <a:ext cx="3667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F760D4B5-5A87-4156-916D-1F50757B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3838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xmlns="" id="{A3CCBF8F-052E-474F-8907-7E5385FDD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38957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xmlns="" id="{D829AC5B-2B7F-4A2A-A19B-2199F1EF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38800"/>
            <a:ext cx="3914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Text Box 7">
            <a:extLst>
              <a:ext uri="{FF2B5EF4-FFF2-40B4-BE49-F238E27FC236}">
                <a16:creationId xmlns:a16="http://schemas.microsoft.com/office/drawing/2014/main" xmlns="" id="{C32B9C2D-A98F-4FAA-B130-B39BDB4B1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81600"/>
            <a:ext cx="3667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74A1E8BE-EAFF-450A-BCFE-65ED138B057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266700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xmlns="" id="{C2F6D83F-A90F-424A-A2C3-32CF3276385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90600" y="2667000"/>
            <a:ext cx="41243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xmlns="" id="{9B62E886-8018-4D5F-85CC-01225AD8EC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5000" y="2819400"/>
            <a:ext cx="2008188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3246621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7CA85A-E198-4532-A09C-AB6EF8FB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800" dirty="0" smtClean="0"/>
              <a:t>Null </a:t>
            </a:r>
            <a:r>
              <a:rPr lang="en-US" altLang="ru-RU" sz="2800" dirty="0" err="1" smtClean="0"/>
              <a:t>значения</a:t>
            </a:r>
            <a:r>
              <a:rPr lang="en-US" altLang="ru-RU" sz="2800" dirty="0" smtClean="0"/>
              <a:t> </a:t>
            </a:r>
            <a:r>
              <a:rPr lang="en-US" altLang="ru-RU" sz="2800" dirty="0"/>
              <a:t>в арифметических выражениях</a:t>
            </a:r>
            <a:endParaRPr lang="ru-R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1D9ABA6-3532-485C-9679-DA4FA0FBEC20}"/>
              </a:ext>
            </a:extLst>
          </p:cNvPr>
          <p:cNvSpPr txBox="1">
            <a:spLocks noChangeArrowheads="1"/>
          </p:cNvSpPr>
          <p:nvPr/>
        </p:nvSpPr>
        <p:spPr>
          <a:xfrm>
            <a:off x="610720" y="1379165"/>
            <a:ext cx="805343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sz="2000" dirty="0"/>
              <a:t>Арифметические выражения, содержащие нулевое значение, оцениваются как нулевые.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xmlns="" id="{57E72C9E-527E-4D3D-87B8-9F659FC4E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38592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6C14DAF4-7C24-4299-9650-7FFE4436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3097213"/>
            <a:ext cx="3162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xmlns="" id="{4DA3BE41-0716-4DE7-8623-5B8DC0A5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4316413"/>
            <a:ext cx="31908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:a16="http://schemas.microsoft.com/office/drawing/2014/main" xmlns="" id="{78824D25-5E15-4B2B-80D1-490E43185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50784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xmlns="" id="{0428234D-4735-453F-9AFC-4B53241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7575" y="5611813"/>
            <a:ext cx="3143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xmlns="" id="{BD1FE725-B318-475C-A4BE-D4375EB04F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7575" y="2182813"/>
            <a:ext cx="7277100" cy="728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xmlns="" id="{3597E6AD-B802-42EC-BB7F-7ADD5A47572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69975" y="2259013"/>
            <a:ext cx="68484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12*salary*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xmlns="" id="{DB89A201-533A-42D2-AB44-367C5D705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32175" y="2259013"/>
            <a:ext cx="3805238" cy="33813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:p14="http://schemas.microsoft.com/office/powerpoint/2010/main" xmlns="" val="151557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35754-5786-4B65-9476-E780D12D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псевдонима столбца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322940-D3A5-4EF8-B574-FACBB50E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/>
              <a:t>Псевдоним столбца:</a:t>
            </a:r>
          </a:p>
          <a:p>
            <a:pPr algn="l" rtl="0"/>
            <a:r>
              <a:rPr lang="en-US" dirty="0"/>
              <a:t>Переименовывает заголовок столбца</a:t>
            </a:r>
          </a:p>
          <a:p>
            <a:pPr algn="l" rtl="0"/>
            <a:r>
              <a:rPr lang="en-US" dirty="0"/>
              <a:t>Полезно при расчетах</a:t>
            </a:r>
          </a:p>
          <a:p>
            <a:pPr algn="l" rtl="0"/>
            <a:r>
              <a:rPr lang="en-US" dirty="0"/>
              <a:t>Сразу следует за именем столбца (между именем столбца и псевдонимом может также находиться необязательное ключевое слово AS).</a:t>
            </a:r>
          </a:p>
          <a:p>
            <a:pPr algn="l" rtl="0"/>
            <a:r>
              <a:rPr lang="en-US" dirty="0"/>
              <a:t>Требуются двойные кавычки, если содержат пробелы или специальные символы, или если регистр учитывается.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9410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D08D7A-AFDD-48AB-8878-1274CA80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псевдонимов столбцов</a:t>
            </a:r>
            <a:endParaRPr lang="ru-RU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xmlns="" id="{8BAD6516-AB50-47B3-90D6-2059DECE453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87413" y="1816100"/>
            <a:ext cx="7277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xmlns="" id="{4D835264-95E1-4568-A2A7-024AB20161C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4038600"/>
            <a:ext cx="7277100" cy="688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xmlns="" id="{676F8241-AAE7-4BC1-B12F-19AA12E2BCD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65200" y="4117975"/>
            <a:ext cx="64389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 "Name" , salary*12 "Annual Salary"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xmlns="" id="{7EDCA726-93CF-4B90-A66C-B1545508A3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74725" y="1803400"/>
            <a:ext cx="5108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comm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xmlns="" id="{99B06B4B-1394-4725-96E5-0B8B7A9BB0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015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393A933C-77CA-4980-8E70-B085DD3084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14700" y="4132263"/>
            <a:ext cx="8858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xmlns="" id="{69FFEB4B-E7C5-4DCA-88EC-59D85329C9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4210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xmlns="" id="{6F286635-770E-400C-947B-6BBE9D45C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394075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xmlns="" id="{B36A3495-63A6-45C2-8E87-156CEC5E3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5594350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xmlns="" id="{67028C6B-E32A-4BC9-AB5D-6B2D8C8F5A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3125" y="4133850"/>
            <a:ext cx="20796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pic>
        <p:nvPicPr>
          <p:cNvPr id="32" name="Picture 23">
            <a:extLst>
              <a:ext uri="{FF2B5EF4-FFF2-40B4-BE49-F238E27FC236}">
                <a16:creationId xmlns:a16="http://schemas.microsoft.com/office/drawing/2014/main" xmlns="" id="{FC38EDE3-C422-40F0-AE86-057916EF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17240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" name="Picture 25">
            <a:extLst>
              <a:ext uri="{FF2B5EF4-FFF2-40B4-BE49-F238E27FC236}">
                <a16:creationId xmlns:a16="http://schemas.microsoft.com/office/drawing/2014/main" xmlns="" id="{CAD716CC-AA00-4810-8317-9450E9AF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00600"/>
            <a:ext cx="20669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65669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C29A98-236D-4BF2-94F1-6398AA3E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Оператор конкатенации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EBEAA0-0171-40BF-B689-902325F9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dirty="0"/>
              <a:t>Оператор конкатенации:</a:t>
            </a:r>
          </a:p>
          <a:p>
            <a:pPr algn="l" rtl="0"/>
            <a:r>
              <a:rPr lang="en-US" sz="1600" dirty="0"/>
              <a:t>Связывает столбцы или строки символов с другими столбцами</a:t>
            </a:r>
          </a:p>
          <a:p>
            <a:pPr algn="l" rtl="0"/>
            <a:r>
              <a:rPr lang="en-US" sz="1600" dirty="0"/>
              <a:t>Представлен двумя вертикальными полосами (||)</a:t>
            </a:r>
          </a:p>
          <a:p>
            <a:pPr algn="l" rtl="0"/>
            <a:r>
              <a:rPr lang="en-US" sz="1600" dirty="0"/>
              <a:t>Создает результирующий столбец, представляющий собой символьное выражение.</a:t>
            </a:r>
          </a:p>
          <a:p>
            <a:pPr algn="l" rtl="0"/>
            <a:endParaRPr lang="ru-RU" sz="1600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xmlns="" id="{C8AC5698-8BA6-4F4D-AC77-C3026D9BDF5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4400" y="5791200"/>
            <a:ext cx="533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xmlns="" id="{3476E80B-FE1A-484E-B696-0899A0B4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1495425" cy="17526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CD1DD6C0-6F0F-42DA-A30B-BBF37854608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38200" y="3200400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	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||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 AS "Employees"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	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96470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D:\GitHub\AIS_courses\Data_Engineering_CB_2025\de_cb_m5_data_quality\img\DQ_ETL_CI_02.pn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643050"/>
            <a:ext cx="842968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Конвейер обработки данных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51AEE4-2301-4C40-8005-C2FD6D87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Строки буквенных символов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68E880-A6F8-4CD9-9719-0C47FAE0D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Литерал — это символ, число или дата, включенные в оператор SELECT.</a:t>
            </a:r>
          </a:p>
          <a:p>
            <a:pPr algn="l" rtl="0"/>
            <a:r>
              <a:rPr lang="en-US" dirty="0"/>
              <a:t>Значения даты и символьных литералов должны быть заключены в одинарные кавычки.</a:t>
            </a:r>
          </a:p>
          <a:p>
            <a:pPr algn="l" rtl="0"/>
            <a:r>
              <a:rPr lang="en-US" dirty="0"/>
              <a:t>Каждая строка символов выводится один раз для каждой возвращаемой строки.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58513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D8F74D-2209-49DF-90D0-B236C45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строк буквенных символов</a:t>
            </a:r>
            <a:endParaRPr lang="ru-RU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5000C79B-158F-46AC-81C1-2F00CC2E6BF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919288"/>
            <a:ext cx="7277100" cy="10715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||' 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- это '||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AS "Сведения о сотрудниках"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62C82BB2-1583-4011-A635-DFE0B68BB2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81400" y="2019300"/>
            <a:ext cx="1087438" cy="3429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xmlns="" id="{7944CEF8-4C44-40A2-B5A7-F4628B09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AE464342-AB24-462B-8A14-D557F494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1905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98715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F2D23-A721-4056-89DC-482E4624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Дублирующиеся строки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48A17E-15D7-46BB-A8DA-64F25EB2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По умолчанию в запросах отображаются все строки, включая дублирующиеся строки.</a:t>
            </a:r>
          </a:p>
          <a:p>
            <a:pPr algn="l" rtl="0"/>
            <a:endParaRPr lang="ru-RU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72BB1213-DA71-4A20-A10A-059FCFB4154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1225" y="3078162"/>
            <a:ext cx="3213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1D02886E-1F8F-4A39-8E3B-AFD393E3693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364038" y="3078162"/>
            <a:ext cx="4189412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DISTINCT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xmlns="" id="{05D51C61-3CFD-40B0-A925-84A2F515B0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54638" y="3154362"/>
            <a:ext cx="1295400" cy="2508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xmlns="" id="{13A1790C-E2F5-442E-935B-ABD4F8FD438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0600" y="5597524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xmlns="" id="{DCDBF4C4-F517-4413-A3C3-9DEEDC6C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97324"/>
            <a:ext cx="1571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:a16="http://schemas.microsoft.com/office/drawing/2014/main" xmlns="" id="{1EE488EF-993A-49F6-AC29-8D6F8DCF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7324"/>
            <a:ext cx="1562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" name="Oval 15">
            <a:extLst>
              <a:ext uri="{FF2B5EF4-FFF2-40B4-BE49-F238E27FC236}">
                <a16:creationId xmlns:a16="http://schemas.microsoft.com/office/drawing/2014/main" xmlns="" id="{830C7EC6-3750-4496-9F8C-BFF41668FE7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14400" y="2701924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xmlns="" id="{80B137DC-3EED-438F-A200-B2BE69F0A5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29600" y="2701924"/>
            <a:ext cx="341313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2172721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0C429B-A3F9-494F-9EB0-1C3045C9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Отображение структуры таблицы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7A2A7F-F8ED-4E1A-AA58-AB50925D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Используйте команду DESCRIBE для отображения структуры таблицы.</a:t>
            </a:r>
          </a:p>
          <a:p>
            <a:pPr algn="l" rtl="0"/>
            <a:r>
              <a:rPr lang="en-US" dirty="0"/>
              <a:t>Или выберите таблицу в дереве подключений и используйте вкладку «Столбцы», чтобы просмотреть структуру таблицы.</a:t>
            </a:r>
          </a:p>
          <a:p>
            <a:pPr algn="l" rtl="0"/>
            <a:endParaRPr lang="ru-RU" dirty="0"/>
          </a:p>
        </p:txBody>
      </p:sp>
      <p:pic>
        <p:nvPicPr>
          <p:cNvPr id="5" name="Picture 14" descr="C:\salome_official\projects\11gR2\screenshots\les1_s26_a.gif">
            <a:extLst>
              <a:ext uri="{FF2B5EF4-FFF2-40B4-BE49-F238E27FC236}">
                <a16:creationId xmlns:a16="http://schemas.microsoft.com/office/drawing/2014/main" xmlns="" id="{140AA2FE-05BC-4EC4-A6AA-26C17830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0438" y="3667126"/>
            <a:ext cx="2293937" cy="24780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salome_official\projects\11gR2\screenshots\les1_s26_b.gif">
            <a:extLst>
              <a:ext uri="{FF2B5EF4-FFF2-40B4-BE49-F238E27FC236}">
                <a16:creationId xmlns:a16="http://schemas.microsoft.com/office/drawing/2014/main" xmlns="" id="{D9031019-6671-4787-B63F-8F2FC6C9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6288" y="4941888"/>
            <a:ext cx="6773862" cy="1506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xmlns="" id="{AF7C6933-44CF-4AEC-9AE2-4EA7D6EAD7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47875" y="4940301"/>
            <a:ext cx="549275" cy="1873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ED5536D1-94A6-4D09-B00A-3C0783A36C5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4400" y="3151188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DESCRIBE </a:t>
            </a:r>
            <a:r>
              <a:rPr lang="en-US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tablename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10462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69A1B3-7C13-4A31-AE1D-88DA1AD9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smtClean="0"/>
              <a:t>Пример </a:t>
            </a:r>
            <a:r>
              <a:rPr lang="en-US" dirty="0" smtClean="0"/>
              <a:t>DESCRIBE </a:t>
            </a:r>
            <a:r>
              <a:rPr lang="en-US" altLang="ru-RU" dirty="0" err="1" smtClean="0"/>
              <a:t>Команд</a:t>
            </a:r>
            <a:r>
              <a:rPr lang="ru-RU" altLang="ru-RU" dirty="0" err="1" smtClean="0"/>
              <a:t>ы</a:t>
            </a:r>
            <a:endParaRPr lang="ru-RU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C33571F5-3711-4B7A-8004-EBF4AD80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388620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7B577FA7-1AB7-4577-8815-5E6C8BE9994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29876" y="1876799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DESCRIBE employees</a:t>
            </a:r>
          </a:p>
        </p:txBody>
      </p:sp>
    </p:spTree>
    <p:extLst>
      <p:ext uri="{BB962C8B-B14F-4D97-AF65-F5344CB8AC3E}">
        <p14:creationId xmlns:p14="http://schemas.microsoft.com/office/powerpoint/2010/main" xmlns="" val="3696744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84867" y="5379379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90843" y="4393265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1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08772" y="3407146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1028">
            <a:extLst>
              <a:ext uri="{FF2B5EF4-FFF2-40B4-BE49-F238E27FC236}">
                <a16:creationId xmlns:a16="http://schemas.microsoft.com/office/drawing/2014/main" xmlns="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17737" y="2412061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AA00E6-F64F-4930-BDB8-643BF70C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Контрольный</a:t>
            </a:r>
            <a:r>
              <a:rPr lang="en-US" altLang="ru-RU" dirty="0"/>
              <a:t> </a:t>
            </a:r>
            <a:r>
              <a:rPr lang="ru-RU" altLang="ru-RU" dirty="0" smtClean="0"/>
              <a:t>в</a:t>
            </a:r>
            <a:r>
              <a:rPr lang="en-US" altLang="ru-RU" dirty="0" err="1" smtClean="0"/>
              <a:t>опрос</a:t>
            </a:r>
            <a:endParaRPr lang="ru-RU" dirty="0"/>
          </a:p>
        </p:txBody>
      </p:sp>
      <p:sp>
        <p:nvSpPr>
          <p:cNvPr id="19" name="Rectangle 1027">
            <a:extLst>
              <a:ext uri="{FF2B5EF4-FFF2-40B4-BE49-F238E27FC236}">
                <a16:creationId xmlns:a16="http://schemas.microsoft.com/office/drawing/2014/main" xmlns="" id="{6CC9C2AB-0245-41EC-B32A-E3CEE2BB24F3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1"/>
            <a:ext cx="7918450" cy="4862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419100"/>
            <a:r>
              <a:rPr lang="ru-RU" altLang="ru-RU" sz="2400" dirty="0" smtClean="0"/>
              <a:t>Определите два </a:t>
            </a:r>
            <a:r>
              <a:rPr lang="en-US" altLang="ru-RU" sz="2400" dirty="0" smtClean="0"/>
              <a:t>SELECT-</a:t>
            </a:r>
            <a:r>
              <a:rPr lang="ru-RU" altLang="ru-RU" sz="2400" dirty="0" smtClean="0"/>
              <a:t>выражения, которые выполнятся успешно:</a:t>
            </a:r>
          </a:p>
          <a:p>
            <a:pPr marL="419100" indent="-419100">
              <a:buNone/>
            </a:pPr>
            <a:endParaRPr lang="en-US" altLang="ru-RU" sz="2400" dirty="0"/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AS Yearly Sal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 AS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first_name+last_name</a:t>
            </a:r>
            <a:r>
              <a:rPr lang="en-US" altLang="ru-RU" sz="1800" dirty="0"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salary*12 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/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</p:spTree>
    <p:extLst>
      <p:ext uri="{BB962C8B-B14F-4D97-AF65-F5344CB8AC3E}">
        <p14:creationId xmlns:p14="http://schemas.microsoft.com/office/powerpoint/2010/main" xmlns="" val="386297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lang="ru-RU" sz="3100" dirty="0" smtClean="0">
                <a:latin typeface="Roboto"/>
                <a:cs typeface="Roboto"/>
              </a:rPr>
              <a:t>Управление данными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lc="http://schemas.openxmlformats.org/drawingml/2006/lockedCanvas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28" y="1071546"/>
            <a:ext cx="6797415" cy="532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28596" y="1500174"/>
            <a:ext cx="8229600" cy="978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>
              <a:lnSpc>
                <a:spcPct val="114999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Уровневая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архитектура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dirty="0"/>
              <a:t>– это</a:t>
            </a:r>
            <a:r>
              <a:rPr sz="1800" spc="10" dirty="0"/>
              <a:t> </a:t>
            </a:r>
            <a:r>
              <a:rPr sz="1800" dirty="0"/>
              <a:t>средство</a:t>
            </a:r>
            <a:r>
              <a:rPr sz="1800" spc="-40" dirty="0"/>
              <a:t> </a:t>
            </a:r>
            <a:r>
              <a:rPr sz="1800" dirty="0"/>
              <a:t>борьбы</a:t>
            </a:r>
            <a:r>
              <a:rPr sz="1800" spc="-25" dirty="0"/>
              <a:t> </a:t>
            </a:r>
            <a:r>
              <a:rPr sz="1800" dirty="0"/>
              <a:t>со</a:t>
            </a:r>
            <a:r>
              <a:rPr sz="1800" spc="-10" dirty="0"/>
              <a:t> сложностью </a:t>
            </a:r>
            <a:r>
              <a:rPr sz="1800" dirty="0"/>
              <a:t>системы.</a:t>
            </a:r>
            <a:r>
              <a:rPr sz="1800" spc="25" dirty="0"/>
              <a:t> </a:t>
            </a:r>
            <a:r>
              <a:rPr sz="1800" dirty="0"/>
              <a:t>Каждый</a:t>
            </a:r>
            <a:r>
              <a:rPr sz="1800" spc="35" dirty="0"/>
              <a:t> </a:t>
            </a:r>
            <a:r>
              <a:rPr sz="1800" dirty="0"/>
              <a:t>последующий</a:t>
            </a:r>
            <a:r>
              <a:rPr sz="1800" spc="75" dirty="0"/>
              <a:t> </a:t>
            </a:r>
            <a:r>
              <a:rPr sz="1800" dirty="0"/>
              <a:t>уровень</a:t>
            </a:r>
            <a:r>
              <a:rPr sz="1800" spc="55" dirty="0"/>
              <a:t> </a:t>
            </a:r>
            <a:r>
              <a:rPr sz="1800" dirty="0"/>
              <a:t>абстрагирован</a:t>
            </a:r>
            <a:r>
              <a:rPr sz="1800" spc="25" dirty="0"/>
              <a:t> </a:t>
            </a:r>
            <a:r>
              <a:rPr sz="1800" spc="-25" dirty="0"/>
              <a:t>от</a:t>
            </a:r>
          </a:p>
          <a:p>
            <a:pPr marL="182880">
              <a:lnSpc>
                <a:spcPct val="100000"/>
              </a:lnSpc>
              <a:spcBef>
                <a:spcPts val="359"/>
              </a:spcBef>
            </a:pPr>
            <a:r>
              <a:rPr sz="1800" dirty="0"/>
              <a:t>сложностей</a:t>
            </a:r>
            <a:r>
              <a:rPr sz="1800" spc="-5" dirty="0"/>
              <a:t> </a:t>
            </a:r>
            <a:r>
              <a:rPr sz="1800" dirty="0"/>
              <a:t>внутренней</a:t>
            </a:r>
            <a:r>
              <a:rPr sz="1800" spc="30" dirty="0"/>
              <a:t> </a:t>
            </a:r>
            <a:r>
              <a:rPr sz="1800" dirty="0"/>
              <a:t>реализации</a:t>
            </a:r>
            <a:r>
              <a:rPr sz="1800" spc="5" dirty="0"/>
              <a:t> </a:t>
            </a:r>
            <a:r>
              <a:rPr sz="1800" spc="-10" dirty="0"/>
              <a:t>предыдущего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480" y="2714620"/>
            <a:ext cx="5091683" cy="3651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901" y="1747181"/>
            <a:ext cx="8026400" cy="33477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Операционный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слой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первичных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данных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(Primary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Layer, </a:t>
            </a:r>
            <a:r>
              <a:rPr sz="2000" spc="65" dirty="0">
                <a:latin typeface="Tahoma"/>
                <a:cs typeface="Tahoma"/>
              </a:rPr>
              <a:t>Raw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Staging)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загрузка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информации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</a:t>
            </a:r>
            <a:r>
              <a:rPr sz="2000" dirty="0">
                <a:latin typeface="Arial MT"/>
                <a:cs typeface="Arial MT"/>
              </a:rPr>
              <a:t>-</a:t>
            </a:r>
            <a:r>
              <a:rPr sz="2000" spc="-10" dirty="0">
                <a:latin typeface="Tahoma"/>
                <a:cs typeface="Tahoma"/>
              </a:rPr>
              <a:t>источников </a:t>
            </a:r>
            <a:r>
              <a:rPr sz="2000" dirty="0">
                <a:latin typeface="Tahoma"/>
                <a:cs typeface="Tahoma"/>
              </a:rPr>
              <a:t>в исходном качестве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сохранением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полной истории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изменений.</a:t>
            </a:r>
            <a:endParaRPr sz="2000">
              <a:latin typeface="Tahoma"/>
              <a:cs typeface="Tahoma"/>
            </a:endParaRPr>
          </a:p>
          <a:p>
            <a:pPr marL="355600" marR="66040" indent="-343535" algn="just">
              <a:lnSpc>
                <a:spcPct val="100000"/>
              </a:lnSpc>
              <a:spcBef>
                <a:spcPts val="994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Ядро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хранилища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(Core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центральный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компонент, </a:t>
            </a:r>
            <a:r>
              <a:rPr sz="2000" dirty="0">
                <a:latin typeface="Tahoma"/>
                <a:cs typeface="Tahoma"/>
              </a:rPr>
              <a:t>консолидация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данных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разных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источников,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приведение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к</a:t>
            </a:r>
            <a:endParaRPr sz="2000">
              <a:latin typeface="Tahoma"/>
              <a:cs typeface="Tahoma"/>
            </a:endParaRPr>
          </a:p>
          <a:p>
            <a:pPr marL="355600" algn="just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единым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10" dirty="0">
                <a:latin typeface="Tahoma"/>
                <a:cs typeface="Tahoma"/>
              </a:rPr>
              <a:t> ключам.</a:t>
            </a:r>
            <a:endParaRPr sz="2000">
              <a:latin typeface="Tahoma"/>
              <a:cs typeface="Tahoma"/>
            </a:endParaRPr>
          </a:p>
          <a:p>
            <a:pPr marL="355600" marR="1200150" indent="-343535">
              <a:lnSpc>
                <a:spcPct val="100000"/>
              </a:lnSpc>
              <a:spcBef>
                <a:spcPts val="1010"/>
              </a:spcBef>
              <a:buSzPct val="45000"/>
              <a:buFont typeface="Tahoma"/>
              <a:buChar char="●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Аналитические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витрины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(Data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Mart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 </a:t>
            </a:r>
            <a:r>
              <a:rPr sz="2000" dirty="0">
                <a:latin typeface="Tahoma"/>
                <a:cs typeface="Tahoma"/>
              </a:rPr>
              <a:t>преобразуются </a:t>
            </a:r>
            <a:r>
              <a:rPr sz="2000" spc="-130" dirty="0">
                <a:latin typeface="Tahoma"/>
                <a:cs typeface="Tahoma"/>
              </a:rPr>
              <a:t>к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структурам, удобным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для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анализа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и </a:t>
            </a:r>
            <a:r>
              <a:rPr sz="2000" dirty="0">
                <a:latin typeface="Tahoma"/>
                <a:cs typeface="Tahoma"/>
              </a:rPr>
              <a:t>использования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BI</a:t>
            </a:r>
            <a:r>
              <a:rPr sz="2000" spc="-20" dirty="0">
                <a:latin typeface="Arial MT"/>
                <a:cs typeface="Arial MT"/>
              </a:rPr>
              <a:t>-</a:t>
            </a:r>
            <a:r>
              <a:rPr sz="2000" dirty="0">
                <a:latin typeface="Tahoma"/>
                <a:cs typeface="Tahoma"/>
              </a:rPr>
              <a:t>дашбордах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других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системах</a:t>
            </a:r>
            <a:r>
              <a:rPr sz="2000" spc="-10" dirty="0">
                <a:latin typeface="Arial MT"/>
                <a:cs typeface="Arial MT"/>
              </a:rPr>
              <a:t>- </a:t>
            </a:r>
            <a:r>
              <a:rPr sz="2000" spc="-10" dirty="0">
                <a:latin typeface="Tahoma"/>
                <a:cs typeface="Tahoma"/>
              </a:rPr>
              <a:t>потребителях.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1801</Words>
  <PresentationFormat>Экран (4:3)</PresentationFormat>
  <Paragraphs>411</Paragraphs>
  <Slides>65</Slides>
  <Notes>11</Notes>
  <HiddenSlides>6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6" baseType="lpstr">
      <vt:lpstr>Тема Office</vt:lpstr>
      <vt:lpstr>Язык SQL для работы с данными</vt:lpstr>
      <vt:lpstr>Эволюция работы с данными</vt:lpstr>
      <vt:lpstr>Конвейер обработки данных</vt:lpstr>
      <vt:lpstr>Процесс обработки данных</vt:lpstr>
      <vt:lpstr>ETL / ELT</vt:lpstr>
      <vt:lpstr>Слайд 6</vt:lpstr>
      <vt:lpstr>Управление данными</vt:lpstr>
      <vt:lpstr>Слои данных</vt:lpstr>
      <vt:lpstr>Слои данных</vt:lpstr>
      <vt:lpstr>Источники данных</vt:lpstr>
      <vt:lpstr>Data Lake</vt:lpstr>
      <vt:lpstr>Data Lake</vt:lpstr>
      <vt:lpstr>Data Lake vs DWH</vt:lpstr>
      <vt:lpstr>LakeHouse = Data Lake + DWH</vt:lpstr>
      <vt:lpstr>Data warehouse vs Data Lake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Сравнение СУБД</vt:lpstr>
      <vt:lpstr>Многопользовательские СУБД</vt:lpstr>
      <vt:lpstr>Слайд 26</vt:lpstr>
      <vt:lpstr>Введение в SQL</vt:lpstr>
      <vt:lpstr>Хранение данных на разных носителях</vt:lpstr>
      <vt:lpstr>Определение реляционной базы данных</vt:lpstr>
      <vt:lpstr>Терминология реляционных баз данных</vt:lpstr>
      <vt:lpstr>Использование SQL для запросов к вашей базе данных</vt:lpstr>
      <vt:lpstr>Слайд 32</vt:lpstr>
      <vt:lpstr>Среды для работы с данными через SQL</vt:lpstr>
      <vt:lpstr>Среды для работы с данными через SQL | DBeaver</vt:lpstr>
      <vt:lpstr>Среды для работы с данными через SQL | HUE</vt:lpstr>
      <vt:lpstr>Среды для работы с данными через SQL | db-fiddle</vt:lpstr>
      <vt:lpstr>Редактор SQL скриптов | Notepad++</vt:lpstr>
      <vt:lpstr>Операторы SQL, используемые в курсе</vt:lpstr>
      <vt:lpstr>Схема управления сотрудниками (HR)</vt:lpstr>
      <vt:lpstr>Темы лекции</vt:lpstr>
      <vt:lpstr>Возможности SQL – комманда SELECT</vt:lpstr>
      <vt:lpstr>Стандарт SQL</vt:lpstr>
      <vt:lpstr>Слайд 43</vt:lpstr>
      <vt:lpstr>Создание таблицы</vt:lpstr>
      <vt:lpstr>Слайд 45</vt:lpstr>
      <vt:lpstr>Слайд 46</vt:lpstr>
      <vt:lpstr>Синтаксис команды Select</vt:lpstr>
      <vt:lpstr>Структура SELECT</vt:lpstr>
      <vt:lpstr>Выбор всех столбцов</vt:lpstr>
      <vt:lpstr>Выбор определенных столбцов</vt:lpstr>
      <vt:lpstr>Написание SQL-выражений</vt:lpstr>
      <vt:lpstr>Арифметические выражения</vt:lpstr>
      <vt:lpstr>Использование арифметических операторов</vt:lpstr>
      <vt:lpstr>Приоритет операторов</vt:lpstr>
      <vt:lpstr>Определение NULL-значения</vt:lpstr>
      <vt:lpstr>Null значения в арифметических выражениях</vt:lpstr>
      <vt:lpstr>Определение псевдонима столбца</vt:lpstr>
      <vt:lpstr>Использование псевдонимов столбцов</vt:lpstr>
      <vt:lpstr>Оператор конкатенации</vt:lpstr>
      <vt:lpstr>Строки буквенных символов</vt:lpstr>
      <vt:lpstr>Использование строк буквенных символов</vt:lpstr>
      <vt:lpstr>Дублирующиеся строки</vt:lpstr>
      <vt:lpstr>Отображение структуры таблицы</vt:lpstr>
      <vt:lpstr>Пример DESCRIBE Команды</vt:lpstr>
      <vt:lpstr>Контрольный вопрос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для Анализа данных</dc:title>
  <dc:creator>andrey</dc:creator>
  <cp:lastModifiedBy>andrey</cp:lastModifiedBy>
  <cp:revision>110</cp:revision>
  <dcterms:created xsi:type="dcterms:W3CDTF">2025-05-25T17:27:16Z</dcterms:created>
  <dcterms:modified xsi:type="dcterms:W3CDTF">2025-06-15T20:28:52Z</dcterms:modified>
</cp:coreProperties>
</file>